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9" r:id="rId1"/>
  </p:sldMasterIdLst>
  <p:sldIdLst>
    <p:sldId id="265" r:id="rId2"/>
    <p:sldId id="349" r:id="rId3"/>
    <p:sldId id="350" r:id="rId4"/>
    <p:sldId id="351" r:id="rId5"/>
    <p:sldId id="296" r:id="rId6"/>
    <p:sldId id="297" r:id="rId7"/>
    <p:sldId id="290" r:id="rId8"/>
    <p:sldId id="352" r:id="rId9"/>
    <p:sldId id="298" r:id="rId10"/>
    <p:sldId id="354" r:id="rId11"/>
    <p:sldId id="282" r:id="rId12"/>
    <p:sldId id="299" r:id="rId13"/>
    <p:sldId id="300" r:id="rId14"/>
    <p:sldId id="327" r:id="rId15"/>
    <p:sldId id="348" r:id="rId16"/>
    <p:sldId id="319" r:id="rId17"/>
    <p:sldId id="306" r:id="rId18"/>
    <p:sldId id="307" r:id="rId19"/>
    <p:sldId id="308" r:id="rId20"/>
    <p:sldId id="309" r:id="rId21"/>
    <p:sldId id="320" r:id="rId22"/>
    <p:sldId id="321" r:id="rId23"/>
    <p:sldId id="355" r:id="rId24"/>
    <p:sldId id="323" r:id="rId25"/>
    <p:sldId id="356" r:id="rId26"/>
    <p:sldId id="357" r:id="rId27"/>
    <p:sldId id="358" r:id="rId28"/>
    <p:sldId id="359" r:id="rId29"/>
    <p:sldId id="364" r:id="rId30"/>
    <p:sldId id="365" r:id="rId31"/>
    <p:sldId id="366" r:id="rId32"/>
    <p:sldId id="367" r:id="rId33"/>
    <p:sldId id="341" r:id="rId34"/>
    <p:sldId id="360" r:id="rId35"/>
    <p:sldId id="361" r:id="rId36"/>
    <p:sldId id="362" r:id="rId37"/>
    <p:sldId id="363" r:id="rId38"/>
    <p:sldId id="368" r:id="rId39"/>
    <p:sldId id="369" r:id="rId40"/>
    <p:sldId id="370" r:id="rId41"/>
    <p:sldId id="347" r:id="rId42"/>
    <p:sldId id="269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3A79"/>
    <a:srgbClr val="5B9BD5"/>
    <a:srgbClr val="403E7C"/>
    <a:srgbClr val="D2DEEF"/>
    <a:srgbClr val="F0E9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1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png"/><Relationship Id="rId1" Type="http://schemas.openxmlformats.org/officeDocument/2006/relationships/image" Target="../media/image87.jpg"/><Relationship Id="rId4" Type="http://schemas.openxmlformats.org/officeDocument/2006/relationships/image" Target="../media/image90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png"/><Relationship Id="rId1" Type="http://schemas.openxmlformats.org/officeDocument/2006/relationships/image" Target="../media/image87.jpg"/><Relationship Id="rId4" Type="http://schemas.openxmlformats.org/officeDocument/2006/relationships/image" Target="../media/image90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3F1CB6-7F2A-4EC3-8F0F-5E7B4D2EB072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30249E2-1E1D-4FBC-B569-7C365A150364}">
      <dgm:prSet phldrT="[텍스트]" custT="1"/>
      <dgm:spPr>
        <a:solidFill>
          <a:srgbClr val="403E7C"/>
        </a:solidFill>
      </dgm:spPr>
      <dgm:t>
        <a:bodyPr/>
        <a:lstStyle/>
        <a:p>
          <a:pPr algn="l" latinLnBrk="1"/>
          <a:r>
            <a:rPr lang="en-US" altLang="ko-KR" sz="2500" dirty="0" smtClean="0">
              <a:solidFill>
                <a:schemeClr val="bg1"/>
              </a:solidFill>
              <a:latin typeface="나눔명조"/>
              <a:ea typeface="+mn-ea"/>
            </a:rPr>
            <a:t>[</a:t>
          </a:r>
          <a:r>
            <a:rPr lang="ko-KR" altLang="en-US" sz="2500" dirty="0" smtClean="0">
              <a:solidFill>
                <a:schemeClr val="bg1"/>
              </a:solidFill>
              <a:latin typeface="나눔명조"/>
              <a:ea typeface="+mn-ea"/>
            </a:rPr>
            <a:t>조장 임 동 수</a:t>
          </a:r>
          <a:r>
            <a:rPr lang="en-US" altLang="ko-KR" sz="2500" dirty="0" smtClean="0">
              <a:solidFill>
                <a:schemeClr val="bg1"/>
              </a:solidFill>
              <a:latin typeface="나눔명조"/>
              <a:ea typeface="+mn-ea"/>
            </a:rPr>
            <a:t>]</a:t>
          </a:r>
        </a:p>
        <a:p>
          <a:pPr algn="l" latinLnBrk="1"/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팀장을 처음 해보면서 많은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점들을 느꼈습니다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.</a:t>
          </a:r>
        </a:p>
        <a:p>
          <a:pPr algn="l"/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팀원과의 소통도 중요했지만 처음부터 틀을 잡는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상황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,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어떠한 일들은 나눠서 할 때 그리고 무엇인가를 결정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할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때의 결단력이 필요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했다는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걸 새삼 느꼈습니다 팀원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일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때는 몰랐던 팀장이란 자리가 이렇게 무거운 자리인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줄 처음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알았으며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,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또한 프론트작업부터 백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엔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en-US" sz="1000" dirty="0" smtClean="0">
              <a:solidFill>
                <a:schemeClr val="bg1"/>
              </a:solidFill>
              <a:latin typeface="나눔명조"/>
              <a:ea typeface="+mn-ea"/>
            </a:rPr>
            <a:t>드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작업까지 오더 하나하나에 뼈가 있어야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된다는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것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을 알았습니다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.</a:t>
          </a:r>
          <a:endParaRPr lang="ko-KR" altLang="ko-KR" sz="1000" dirty="0" smtClean="0">
            <a:solidFill>
              <a:schemeClr val="bg1"/>
            </a:solidFill>
            <a:latin typeface="나눔명조"/>
            <a:ea typeface="+mn-ea"/>
          </a:endParaRPr>
        </a:p>
        <a:p>
          <a:pPr algn="l" latinLnBrk="1"/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아직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실력이 부족한 부분이 많지만 앞으로 공부하며 보완하고</a:t>
          </a:r>
          <a:endParaRPr lang="en-US" altLang="ko-KR" sz="1000" dirty="0" smtClean="0">
            <a:solidFill>
              <a:schemeClr val="bg1"/>
            </a:solidFill>
            <a:latin typeface="나눔명조"/>
            <a:ea typeface="+mn-ea"/>
          </a:endParaRPr>
        </a:p>
        <a:p>
          <a:pPr algn="l" latinLnBrk="1"/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겪어 본 만큼 취업 후 프로젝트 투입 시 윗사람의 대한 이해와 존중을 빼지않고 자신이 맡은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일에 최선을 다 할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것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dirty="0" smtClean="0">
              <a:solidFill>
                <a:schemeClr val="bg1"/>
              </a:solidFill>
              <a:latin typeface="나눔명조"/>
              <a:ea typeface="+mn-ea"/>
            </a:rPr>
            <a:t>입니다</a:t>
          </a:r>
          <a:r>
            <a:rPr lang="en-US" altLang="ko-KR" sz="1000" dirty="0" smtClean="0">
              <a:solidFill>
                <a:schemeClr val="bg1"/>
              </a:solidFill>
              <a:latin typeface="나눔명조"/>
              <a:ea typeface="+mn-ea"/>
            </a:rPr>
            <a:t>.</a:t>
          </a:r>
          <a:endParaRPr lang="ko-KR" altLang="en-US" sz="1000" dirty="0">
            <a:solidFill>
              <a:schemeClr val="bg1"/>
            </a:solidFill>
            <a:latin typeface="나눔명조"/>
            <a:ea typeface="+mn-ea"/>
          </a:endParaRPr>
        </a:p>
      </dgm:t>
    </dgm:pt>
    <dgm:pt modelId="{9B834322-CEF1-4504-A166-BE9427B2CF4D}" type="parTrans" cxnId="{7588702B-B68B-4507-8892-F61A7F338D93}">
      <dgm:prSet/>
      <dgm:spPr/>
      <dgm:t>
        <a:bodyPr/>
        <a:lstStyle/>
        <a:p>
          <a:pPr latinLnBrk="1"/>
          <a:endParaRPr lang="ko-KR" altLang="en-US"/>
        </a:p>
      </dgm:t>
    </dgm:pt>
    <dgm:pt modelId="{69B7FE2B-CB1C-461C-925F-E567E6DD46D3}" type="sibTrans" cxnId="{7588702B-B68B-4507-8892-F61A7F338D93}">
      <dgm:prSet/>
      <dgm:spPr>
        <a:solidFill>
          <a:srgbClr val="3C3A79"/>
        </a:solidFill>
        <a:ln>
          <a:solidFill>
            <a:srgbClr val="3C3A79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CB361AEC-CF6B-4BBD-AC04-F19C2338DE3C}">
      <dgm:prSet phldrT="[텍스트]" custT="1"/>
      <dgm:spPr>
        <a:solidFill>
          <a:srgbClr val="3C3A79"/>
        </a:solidFill>
      </dgm:spPr>
      <dgm:t>
        <a:bodyPr/>
        <a:lstStyle/>
        <a:p>
          <a:pPr latinLnBrk="1"/>
          <a:r>
            <a:rPr lang="en-US" altLang="ko-KR" sz="2500" dirty="0" smtClean="0">
              <a:solidFill>
                <a:schemeClr val="bg1"/>
              </a:solidFill>
            </a:rPr>
            <a:t>[</a:t>
          </a:r>
          <a:r>
            <a:rPr lang="ko-KR" altLang="en-US" sz="2500" dirty="0" smtClean="0">
              <a:solidFill>
                <a:schemeClr val="bg1"/>
              </a:solidFill>
            </a:rPr>
            <a:t>조원 안 준 형</a:t>
          </a:r>
          <a:r>
            <a:rPr lang="en-US" altLang="ko-KR" sz="2500" dirty="0" smtClean="0">
              <a:solidFill>
                <a:schemeClr val="bg1"/>
              </a:solidFill>
            </a:rPr>
            <a:t>] </a:t>
          </a:r>
        </a:p>
        <a:p>
          <a:pPr latinLnBrk="1"/>
          <a:r>
            <a:rPr lang="ko-KR" altLang="ko-KR" sz="1000" dirty="0" smtClean="0">
              <a:solidFill>
                <a:schemeClr val="bg1"/>
              </a:solidFill>
            </a:rPr>
            <a:t>프론트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en-US" sz="1000" dirty="0" smtClean="0">
              <a:solidFill>
                <a:schemeClr val="bg1"/>
              </a:solidFill>
            </a:rPr>
            <a:t>엔 </a:t>
          </a:r>
          <a:r>
            <a:rPr lang="ko-KR" altLang="ko-KR" sz="1000" dirty="0" smtClean="0">
              <a:solidFill>
                <a:schemeClr val="bg1"/>
              </a:solidFill>
            </a:rPr>
            <a:t>드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와 백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엔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드 모두 잘하고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싶었지만</a:t>
          </a:r>
          <a:r>
            <a:rPr lang="en-US" altLang="ko-KR" sz="1000" dirty="0" smtClean="0">
              <a:solidFill>
                <a:schemeClr val="bg1"/>
              </a:solidFill>
            </a:rPr>
            <a:t>, </a:t>
          </a:r>
          <a:r>
            <a:rPr lang="ko-KR" altLang="ko-KR" sz="1000" dirty="0" smtClean="0">
              <a:solidFill>
                <a:schemeClr val="bg1"/>
              </a:solidFill>
            </a:rPr>
            <a:t>백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엔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드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에 실력이 아직 미숙해 미리 만든 프론트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엔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드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에 연결을 못하여 결국 백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엔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드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에 집중해서 다소 부족한 프론트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엔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드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로 대체해서 많이 아쉽습니다</a:t>
          </a:r>
          <a:r>
            <a:rPr lang="en-US" altLang="ko-KR" sz="1000" dirty="0" smtClean="0">
              <a:solidFill>
                <a:schemeClr val="bg1"/>
              </a:solidFill>
            </a:rPr>
            <a:t>. </a:t>
          </a:r>
          <a:r>
            <a:rPr lang="ko-KR" altLang="ko-KR" sz="1000" dirty="0" smtClean="0">
              <a:solidFill>
                <a:schemeClr val="bg1"/>
              </a:solidFill>
            </a:rPr>
            <a:t>기간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내에 최고의 결과를 내지 못했지만</a:t>
          </a:r>
          <a:r>
            <a:rPr lang="en-US" altLang="ko-KR" sz="1000" dirty="0" smtClean="0">
              <a:solidFill>
                <a:schemeClr val="bg1"/>
              </a:solidFill>
            </a:rPr>
            <a:t>, </a:t>
          </a:r>
          <a:r>
            <a:rPr lang="ko-KR" altLang="ko-KR" sz="1000" dirty="0" smtClean="0">
              <a:solidFill>
                <a:schemeClr val="bg1"/>
              </a:solidFill>
            </a:rPr>
            <a:t>이후에 개인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공부를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하여 다시 더 완벽히 만들고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싶습니다</a:t>
          </a:r>
          <a:r>
            <a:rPr lang="en-US" altLang="ko-KR" sz="1000" dirty="0" smtClean="0">
              <a:solidFill>
                <a:schemeClr val="bg1"/>
              </a:solidFill>
            </a:rPr>
            <a:t>. </a:t>
          </a:r>
          <a:endParaRPr lang="ko-KR" altLang="en-US" sz="1000" dirty="0">
            <a:solidFill>
              <a:schemeClr val="bg1"/>
            </a:solidFill>
          </a:endParaRPr>
        </a:p>
      </dgm:t>
    </dgm:pt>
    <dgm:pt modelId="{B867761D-B9FE-46C9-9675-AF0CF1C97136}" type="parTrans" cxnId="{A00D0700-A06F-4F54-9B92-4EE1656D01A9}">
      <dgm:prSet/>
      <dgm:spPr/>
      <dgm:t>
        <a:bodyPr/>
        <a:lstStyle/>
        <a:p>
          <a:pPr latinLnBrk="1"/>
          <a:endParaRPr lang="ko-KR" altLang="en-US"/>
        </a:p>
      </dgm:t>
    </dgm:pt>
    <dgm:pt modelId="{0AC15240-116B-491F-9EAD-301618A35A8A}" type="sibTrans" cxnId="{A00D0700-A06F-4F54-9B92-4EE1656D01A9}">
      <dgm:prSet/>
      <dgm:spPr/>
      <dgm:t>
        <a:bodyPr/>
        <a:lstStyle/>
        <a:p>
          <a:pPr latinLnBrk="1"/>
          <a:endParaRPr lang="ko-KR" altLang="en-US"/>
        </a:p>
      </dgm:t>
    </dgm:pt>
    <dgm:pt modelId="{B0C13A40-9614-4578-ACBD-CA46B3E6C574}">
      <dgm:prSet phldrT="[텍스트]" custT="1"/>
      <dgm:spPr>
        <a:solidFill>
          <a:srgbClr val="403E7C"/>
        </a:solidFill>
      </dgm:spPr>
      <dgm:t>
        <a:bodyPr/>
        <a:lstStyle/>
        <a:p>
          <a:pPr latinLnBrk="1"/>
          <a:r>
            <a:rPr lang="en-US" altLang="ko-KR" sz="2500" dirty="0" smtClean="0">
              <a:solidFill>
                <a:schemeClr val="bg1"/>
              </a:solidFill>
            </a:rPr>
            <a:t>[</a:t>
          </a:r>
          <a:r>
            <a:rPr lang="ko-KR" altLang="en-US" sz="2500" dirty="0" smtClean="0">
              <a:solidFill>
                <a:schemeClr val="bg1"/>
              </a:solidFill>
            </a:rPr>
            <a:t>조원 신 지 호</a:t>
          </a:r>
          <a:r>
            <a:rPr lang="en-US" altLang="ko-KR" sz="2500" dirty="0" smtClean="0">
              <a:solidFill>
                <a:schemeClr val="bg1"/>
              </a:solidFill>
            </a:rPr>
            <a:t>]</a:t>
          </a:r>
        </a:p>
        <a:p>
          <a:r>
            <a:rPr lang="ko-KR" altLang="ko-KR" sz="1000" dirty="0" smtClean="0">
              <a:solidFill>
                <a:schemeClr val="bg1"/>
              </a:solidFill>
            </a:rPr>
            <a:t>좋았던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점은 팀 프로젝트를 통해서 팀원들간의 협력과 협업을 배울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수 있는 시간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이었던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것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같아서 좋았습니다 역할을 서로 분담하는 이유에 대해서도 깨닫게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된 경험이었습니다</a:t>
          </a:r>
          <a:r>
            <a:rPr lang="en-US" altLang="ko-KR" sz="1000" dirty="0" smtClean="0">
              <a:solidFill>
                <a:schemeClr val="bg1"/>
              </a:solidFill>
            </a:rPr>
            <a:t>.</a:t>
          </a:r>
          <a:endParaRPr lang="ko-KR" altLang="ko-KR" sz="1000" dirty="0" smtClean="0">
            <a:solidFill>
              <a:schemeClr val="bg1"/>
            </a:solidFill>
          </a:endParaRPr>
        </a:p>
        <a:p>
          <a:pPr latinLnBrk="1"/>
          <a:r>
            <a:rPr lang="ko-KR" altLang="ko-KR" sz="1000" dirty="0" smtClean="0">
              <a:solidFill>
                <a:schemeClr val="bg1"/>
              </a:solidFill>
            </a:rPr>
            <a:t>아쉬운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점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은 서로 의견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공유가 활발히 이루어 지지않아 작업속도가 느려져서 프로젝트 완성도에 대한 아쉬움이 조금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있는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것 같습니다</a:t>
          </a:r>
          <a:r>
            <a:rPr lang="en-US" altLang="ko-KR" sz="1000" dirty="0" smtClean="0">
              <a:solidFill>
                <a:schemeClr val="bg1"/>
              </a:solidFill>
            </a:rPr>
            <a:t>, </a:t>
          </a:r>
          <a:r>
            <a:rPr lang="ko-KR" altLang="ko-KR" sz="1000" dirty="0" smtClean="0">
              <a:solidFill>
                <a:schemeClr val="bg1"/>
              </a:solidFill>
            </a:rPr>
            <a:t>다음에 또 프로젝트를 하게 된다면 좀더 적극적인 의견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공유를 통해 프로젝트의 완성도를 높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혀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보고 싶습니다</a:t>
          </a:r>
          <a:r>
            <a:rPr lang="en-US" altLang="ko-KR" sz="1000" dirty="0" smtClean="0">
              <a:solidFill>
                <a:schemeClr val="bg1"/>
              </a:solidFill>
            </a:rPr>
            <a:t>, </a:t>
          </a:r>
          <a:r>
            <a:rPr lang="ko-KR" altLang="ko-KR" sz="1000" dirty="0" smtClean="0">
              <a:solidFill>
                <a:schemeClr val="bg1"/>
              </a:solidFill>
            </a:rPr>
            <a:t>또한 본인의 실력이 좋지않아 소극적으로 밖에 참여가 되지않은 부분이 없지않아 있는 상황이었기 때문에 개인적인 복습을 통해 실력을 좀더 향상 시켜서 다음에 어느 프로젝트를 하더라도 </a:t>
          </a:r>
          <a:r>
            <a:rPr lang="en-US" altLang="ko-KR" sz="1000" dirty="0" smtClean="0">
              <a:solidFill>
                <a:schemeClr val="bg1"/>
              </a:solidFill>
            </a:rPr>
            <a:t>1</a:t>
          </a:r>
          <a:r>
            <a:rPr lang="ko-KR" altLang="ko-KR" sz="1000" dirty="0" smtClean="0">
              <a:solidFill>
                <a:schemeClr val="bg1"/>
              </a:solidFill>
            </a:rPr>
            <a:t>인분의 몫을 하는 팀원이 되고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싶은 마음이 들었습니다</a:t>
          </a:r>
          <a:r>
            <a:rPr lang="en-US" altLang="ko-KR" sz="1000" dirty="0" smtClean="0">
              <a:solidFill>
                <a:schemeClr val="bg1"/>
              </a:solidFill>
            </a:rPr>
            <a:t>.</a:t>
          </a:r>
          <a:endParaRPr lang="ko-KR" altLang="en-US" sz="1000" dirty="0">
            <a:solidFill>
              <a:schemeClr val="bg1"/>
            </a:solidFill>
          </a:endParaRPr>
        </a:p>
      </dgm:t>
    </dgm:pt>
    <dgm:pt modelId="{4F46EFD2-F5C2-4E63-92FE-B185BE73CC15}" type="parTrans" cxnId="{915D3B3E-4DF3-4198-A5E3-0B49137BD825}">
      <dgm:prSet/>
      <dgm:spPr/>
      <dgm:t>
        <a:bodyPr/>
        <a:lstStyle/>
        <a:p>
          <a:pPr latinLnBrk="1"/>
          <a:endParaRPr lang="ko-KR" altLang="en-US"/>
        </a:p>
      </dgm:t>
    </dgm:pt>
    <dgm:pt modelId="{DF20028C-C26B-42A9-9D4B-93A0A55D491E}" type="sibTrans" cxnId="{915D3B3E-4DF3-4198-A5E3-0B49137BD825}">
      <dgm:prSet/>
      <dgm:spPr/>
      <dgm:t>
        <a:bodyPr/>
        <a:lstStyle/>
        <a:p>
          <a:pPr latinLnBrk="1"/>
          <a:endParaRPr lang="ko-KR" altLang="en-US"/>
        </a:p>
      </dgm:t>
    </dgm:pt>
    <dgm:pt modelId="{59F1D65E-089A-46D3-8707-6903A9093BAF}">
      <dgm:prSet phldrT="[텍스트]" custT="1"/>
      <dgm:spPr>
        <a:solidFill>
          <a:srgbClr val="403E7C"/>
        </a:solidFill>
      </dgm:spPr>
      <dgm:t>
        <a:bodyPr/>
        <a:lstStyle/>
        <a:p>
          <a:pPr latinLnBrk="1"/>
          <a:r>
            <a:rPr lang="en-US" altLang="ko-KR" sz="2500" dirty="0" smtClean="0">
              <a:solidFill>
                <a:schemeClr val="bg1"/>
              </a:solidFill>
            </a:rPr>
            <a:t>[</a:t>
          </a:r>
          <a:r>
            <a:rPr lang="ko-KR" altLang="en-US" sz="2500" dirty="0" smtClean="0">
              <a:solidFill>
                <a:schemeClr val="bg1"/>
              </a:solidFill>
            </a:rPr>
            <a:t>조원 정 재 훈</a:t>
          </a:r>
          <a:r>
            <a:rPr lang="en-US" altLang="ko-KR" sz="2500" dirty="0" smtClean="0">
              <a:solidFill>
                <a:schemeClr val="bg1"/>
              </a:solidFill>
            </a:rPr>
            <a:t>]</a:t>
          </a:r>
        </a:p>
        <a:p>
          <a:pPr latinLnBrk="1"/>
          <a:r>
            <a:rPr lang="ko-KR" altLang="ko-KR" sz="1000" dirty="0" smtClean="0">
              <a:solidFill>
                <a:schemeClr val="bg1"/>
              </a:solidFill>
            </a:rPr>
            <a:t>전반적인 백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엔</a:t>
          </a:r>
          <a:r>
            <a:rPr lang="en-US" altLang="ko-KR" sz="1000" dirty="0" smtClean="0">
              <a:solidFill>
                <a:schemeClr val="bg1"/>
              </a:solidFill>
            </a:rPr>
            <a:t> </a:t>
          </a:r>
          <a:r>
            <a:rPr lang="ko-KR" altLang="ko-KR" sz="1000" dirty="0" smtClean="0">
              <a:solidFill>
                <a:schemeClr val="bg1"/>
              </a:solidFill>
            </a:rPr>
            <a:t>드 과정을 알 수 있었다</a:t>
          </a:r>
          <a:r>
            <a:rPr lang="en-US" altLang="ko-KR" sz="1000" dirty="0" smtClean="0">
              <a:solidFill>
                <a:schemeClr val="bg1"/>
              </a:solidFill>
            </a:rPr>
            <a:t>. </a:t>
          </a:r>
        </a:p>
        <a:p>
          <a:pPr latinLnBrk="1"/>
          <a:r>
            <a:rPr lang="ko-KR" altLang="ko-KR" sz="1000" dirty="0" smtClean="0">
              <a:solidFill>
                <a:schemeClr val="bg1"/>
              </a:solidFill>
            </a:rPr>
            <a:t>협업과 의사소통이 중요하단것을 또 한번 느꼈다</a:t>
          </a:r>
          <a:r>
            <a:rPr lang="en-US" altLang="ko-KR" sz="1000" dirty="0" smtClean="0">
              <a:solidFill>
                <a:schemeClr val="bg1"/>
              </a:solidFill>
            </a:rPr>
            <a:t>. </a:t>
          </a:r>
        </a:p>
        <a:p>
          <a:pPr latinLnBrk="1"/>
          <a:r>
            <a:rPr lang="ko-KR" altLang="ko-KR" sz="1000" dirty="0" smtClean="0">
              <a:solidFill>
                <a:schemeClr val="bg1"/>
              </a:solidFill>
            </a:rPr>
            <a:t>그리고 기록을 하는 습관을 가지도록 해야겠다</a:t>
          </a:r>
          <a:r>
            <a:rPr lang="en-US" altLang="ko-KR" sz="1000" dirty="0" smtClean="0">
              <a:solidFill>
                <a:schemeClr val="bg1"/>
              </a:solidFill>
            </a:rPr>
            <a:t>.</a:t>
          </a:r>
          <a:endParaRPr lang="ko-KR" altLang="en-US" sz="1000" dirty="0">
            <a:solidFill>
              <a:schemeClr val="bg1"/>
            </a:solidFill>
          </a:endParaRPr>
        </a:p>
      </dgm:t>
    </dgm:pt>
    <dgm:pt modelId="{41510DCC-C301-482B-8E36-41AE7BC1F6BC}" type="parTrans" cxnId="{3B68845F-A97A-4F22-89BA-1FD3B9B64BC1}">
      <dgm:prSet/>
      <dgm:spPr/>
      <dgm:t>
        <a:bodyPr/>
        <a:lstStyle/>
        <a:p>
          <a:pPr latinLnBrk="1"/>
          <a:endParaRPr lang="ko-KR" altLang="en-US"/>
        </a:p>
      </dgm:t>
    </dgm:pt>
    <dgm:pt modelId="{E900F6FD-3ACB-4A22-9A58-27017764CF2B}" type="sibTrans" cxnId="{3B68845F-A97A-4F22-89BA-1FD3B9B64BC1}">
      <dgm:prSet/>
      <dgm:spPr/>
      <dgm:t>
        <a:bodyPr/>
        <a:lstStyle/>
        <a:p>
          <a:pPr latinLnBrk="1"/>
          <a:endParaRPr lang="ko-KR" altLang="en-US"/>
        </a:p>
      </dgm:t>
    </dgm:pt>
    <dgm:pt modelId="{B2A26374-0B45-4968-AB98-00F2191EB024}" type="pres">
      <dgm:prSet presAssocID="{553F1CB6-7F2A-4EC3-8F0F-5E7B4D2EB07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D2960A1-2EA3-42C2-9835-67506B699EF9}" type="pres">
      <dgm:prSet presAssocID="{030249E2-1E1D-4FBC-B569-7C365A150364}" presName="composite" presStyleCnt="0"/>
      <dgm:spPr/>
    </dgm:pt>
    <dgm:pt modelId="{6A50F037-7125-4A26-B2E7-56C540713BA5}" type="pres">
      <dgm:prSet presAssocID="{030249E2-1E1D-4FBC-B569-7C365A150364}" presName="rect1" presStyleLbl="trAlignAcc1" presStyleIdx="0" presStyleCnt="4" custScaleY="16066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13CCED4-57F4-467F-85DA-AC322BE0F7AC}" type="pres">
      <dgm:prSet presAssocID="{030249E2-1E1D-4FBC-B569-7C365A150364}" presName="rect2" presStyleLbl="fgImgPlace1" presStyleIdx="0" presStyleCnt="4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8006" t="-10533" r="-48006" b="-10533"/>
          </a:stretch>
        </a:blipFill>
        <a:ln>
          <a:solidFill>
            <a:schemeClr val="tx1">
              <a:alpha val="40000"/>
            </a:schemeClr>
          </a:solidFill>
        </a:ln>
      </dgm:spPr>
    </dgm:pt>
    <dgm:pt modelId="{3909D8AD-28B0-493D-A81E-BCC2B766592A}" type="pres">
      <dgm:prSet presAssocID="{69B7FE2B-CB1C-461C-925F-E567E6DD46D3}" presName="sibTrans" presStyleCnt="0"/>
      <dgm:spPr/>
    </dgm:pt>
    <dgm:pt modelId="{465E4534-27EE-4EA7-B0DF-C9BBF6800DFB}" type="pres">
      <dgm:prSet presAssocID="{CB361AEC-CF6B-4BBD-AC04-F19C2338DE3C}" presName="composite" presStyleCnt="0"/>
      <dgm:spPr/>
    </dgm:pt>
    <dgm:pt modelId="{922E34F2-8FC5-4C60-8036-7E710A3C5011}" type="pres">
      <dgm:prSet presAssocID="{CB361AEC-CF6B-4BBD-AC04-F19C2338DE3C}" presName="rect1" presStyleLbl="trAlignAcc1" presStyleIdx="1" presStyleCnt="4" custScaleY="16005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03146DF-3EFC-4141-A612-568FD3E3F7DB}" type="pres">
      <dgm:prSet presAssocID="{CB361AEC-CF6B-4BBD-AC04-F19C2338DE3C}" presName="rect2" presStyleLbl="fgImgPlace1" presStyleIdx="1" presStyleCnt="4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44" r="-444"/>
          </a:stretch>
        </a:blipFill>
        <a:ln>
          <a:solidFill>
            <a:schemeClr val="tx1">
              <a:alpha val="40000"/>
            </a:schemeClr>
          </a:solidFill>
        </a:ln>
      </dgm:spPr>
    </dgm:pt>
    <dgm:pt modelId="{604E53C4-0701-46C1-89B7-EEE240112716}" type="pres">
      <dgm:prSet presAssocID="{0AC15240-116B-491F-9EAD-301618A35A8A}" presName="sibTrans" presStyleCnt="0"/>
      <dgm:spPr/>
    </dgm:pt>
    <dgm:pt modelId="{88F8086D-8B67-4913-BB1D-112EDD3017CE}" type="pres">
      <dgm:prSet presAssocID="{B0C13A40-9614-4578-ACBD-CA46B3E6C574}" presName="composite" presStyleCnt="0"/>
      <dgm:spPr/>
    </dgm:pt>
    <dgm:pt modelId="{42AFE044-A1D4-4D4C-9F7B-960C5042BDAA}" type="pres">
      <dgm:prSet presAssocID="{B0C13A40-9614-4578-ACBD-CA46B3E6C574}" presName="rect1" presStyleLbl="trAlignAcc1" presStyleIdx="2" presStyleCnt="4" custScaleY="15753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6E92B85-BCF9-4147-A9BD-F51CB629C5BA}" type="pres">
      <dgm:prSet presAssocID="{B0C13A40-9614-4578-ACBD-CA46B3E6C574}" presName="rect2" presStyleLbl="fgImgPlace1" presStyleIdx="2" presStyleCnt="4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6920" t="-2846" r="-86920" b="-2846"/>
          </a:stretch>
        </a:blipFill>
        <a:ln>
          <a:solidFill>
            <a:schemeClr val="tx1">
              <a:alpha val="40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9B64EF2E-8D91-4B7A-9054-84D4406E9B1F}" type="pres">
      <dgm:prSet presAssocID="{DF20028C-C26B-42A9-9D4B-93A0A55D491E}" presName="sibTrans" presStyleCnt="0"/>
      <dgm:spPr/>
    </dgm:pt>
    <dgm:pt modelId="{82199AE0-DE7E-44CA-9398-487021F0E3D9}" type="pres">
      <dgm:prSet presAssocID="{59F1D65E-089A-46D3-8707-6903A9093BAF}" presName="composite" presStyleCnt="0"/>
      <dgm:spPr/>
    </dgm:pt>
    <dgm:pt modelId="{CB6C13C0-DF38-4DC8-80D6-FE303A44DA4F}" type="pres">
      <dgm:prSet presAssocID="{59F1D65E-089A-46D3-8707-6903A9093BAF}" presName="rect1" presStyleLbl="trAlignAcc1" presStyleIdx="3" presStyleCnt="4" custScaleY="158502" custLinFactNeighborX="2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238332B-157B-4269-BB67-EB7E36D69B75}" type="pres">
      <dgm:prSet presAssocID="{59F1D65E-089A-46D3-8707-6903A9093BAF}" presName="rect2" presStyleLbl="fgImgPlace1" presStyleIdx="3" presStyleCnt="4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92" t="-924" r="-9092" b="-924"/>
          </a:stretch>
        </a:blipFill>
        <a:ln>
          <a:solidFill>
            <a:schemeClr val="tx1">
              <a:alpha val="40000"/>
            </a:schemeClr>
          </a:solidFill>
        </a:ln>
      </dgm:spPr>
    </dgm:pt>
  </dgm:ptLst>
  <dgm:cxnLst>
    <dgm:cxn modelId="{A00D0700-A06F-4F54-9B92-4EE1656D01A9}" srcId="{553F1CB6-7F2A-4EC3-8F0F-5E7B4D2EB072}" destId="{CB361AEC-CF6B-4BBD-AC04-F19C2338DE3C}" srcOrd="1" destOrd="0" parTransId="{B867761D-B9FE-46C9-9675-AF0CF1C97136}" sibTransId="{0AC15240-116B-491F-9EAD-301618A35A8A}"/>
    <dgm:cxn modelId="{C65C7CB7-249C-4BCE-B677-22AC6EE52953}" type="presOf" srcId="{B0C13A40-9614-4578-ACBD-CA46B3E6C574}" destId="{42AFE044-A1D4-4D4C-9F7B-960C5042BDAA}" srcOrd="0" destOrd="0" presId="urn:microsoft.com/office/officeart/2008/layout/PictureStrips"/>
    <dgm:cxn modelId="{A4D51D0C-C9C7-4C27-B32B-2D8DE6C320BF}" type="presOf" srcId="{553F1CB6-7F2A-4EC3-8F0F-5E7B4D2EB072}" destId="{B2A26374-0B45-4968-AB98-00F2191EB024}" srcOrd="0" destOrd="0" presId="urn:microsoft.com/office/officeart/2008/layout/PictureStrips"/>
    <dgm:cxn modelId="{915D3B3E-4DF3-4198-A5E3-0B49137BD825}" srcId="{553F1CB6-7F2A-4EC3-8F0F-5E7B4D2EB072}" destId="{B0C13A40-9614-4578-ACBD-CA46B3E6C574}" srcOrd="2" destOrd="0" parTransId="{4F46EFD2-F5C2-4E63-92FE-B185BE73CC15}" sibTransId="{DF20028C-C26B-42A9-9D4B-93A0A55D491E}"/>
    <dgm:cxn modelId="{7588702B-B68B-4507-8892-F61A7F338D93}" srcId="{553F1CB6-7F2A-4EC3-8F0F-5E7B4D2EB072}" destId="{030249E2-1E1D-4FBC-B569-7C365A150364}" srcOrd="0" destOrd="0" parTransId="{9B834322-CEF1-4504-A166-BE9427B2CF4D}" sibTransId="{69B7FE2B-CB1C-461C-925F-E567E6DD46D3}"/>
    <dgm:cxn modelId="{FE899BE8-35FF-46BF-BF8D-DCCC5948C3AB}" type="presOf" srcId="{59F1D65E-089A-46D3-8707-6903A9093BAF}" destId="{CB6C13C0-DF38-4DC8-80D6-FE303A44DA4F}" srcOrd="0" destOrd="0" presId="urn:microsoft.com/office/officeart/2008/layout/PictureStrips"/>
    <dgm:cxn modelId="{3B68845F-A97A-4F22-89BA-1FD3B9B64BC1}" srcId="{553F1CB6-7F2A-4EC3-8F0F-5E7B4D2EB072}" destId="{59F1D65E-089A-46D3-8707-6903A9093BAF}" srcOrd="3" destOrd="0" parTransId="{41510DCC-C301-482B-8E36-41AE7BC1F6BC}" sibTransId="{E900F6FD-3ACB-4A22-9A58-27017764CF2B}"/>
    <dgm:cxn modelId="{E5A0AB96-6780-4E87-82D8-D05191525DB0}" type="presOf" srcId="{030249E2-1E1D-4FBC-B569-7C365A150364}" destId="{6A50F037-7125-4A26-B2E7-56C540713BA5}" srcOrd="0" destOrd="0" presId="urn:microsoft.com/office/officeart/2008/layout/PictureStrips"/>
    <dgm:cxn modelId="{E90648B0-D23D-4325-B7EC-2C5E8F847A09}" type="presOf" srcId="{CB361AEC-CF6B-4BBD-AC04-F19C2338DE3C}" destId="{922E34F2-8FC5-4C60-8036-7E710A3C5011}" srcOrd="0" destOrd="0" presId="urn:microsoft.com/office/officeart/2008/layout/PictureStrips"/>
    <dgm:cxn modelId="{16B00254-CD03-4761-B807-200BAC9E04B7}" type="presParOf" srcId="{B2A26374-0B45-4968-AB98-00F2191EB024}" destId="{BD2960A1-2EA3-42C2-9835-67506B699EF9}" srcOrd="0" destOrd="0" presId="urn:microsoft.com/office/officeart/2008/layout/PictureStrips"/>
    <dgm:cxn modelId="{DB662C0A-2CA2-4D46-B7D8-F31A2E1A18DC}" type="presParOf" srcId="{BD2960A1-2EA3-42C2-9835-67506B699EF9}" destId="{6A50F037-7125-4A26-B2E7-56C540713BA5}" srcOrd="0" destOrd="0" presId="urn:microsoft.com/office/officeart/2008/layout/PictureStrips"/>
    <dgm:cxn modelId="{E40F8A41-8136-4900-AFDE-E0F3B0DF4D3B}" type="presParOf" srcId="{BD2960A1-2EA3-42C2-9835-67506B699EF9}" destId="{B13CCED4-57F4-467F-85DA-AC322BE0F7AC}" srcOrd="1" destOrd="0" presId="urn:microsoft.com/office/officeart/2008/layout/PictureStrips"/>
    <dgm:cxn modelId="{095FF679-2ED9-4CB2-B5BB-E7902D326D2D}" type="presParOf" srcId="{B2A26374-0B45-4968-AB98-00F2191EB024}" destId="{3909D8AD-28B0-493D-A81E-BCC2B766592A}" srcOrd="1" destOrd="0" presId="urn:microsoft.com/office/officeart/2008/layout/PictureStrips"/>
    <dgm:cxn modelId="{7C9A8002-58D8-41DB-9548-2351152B6FD3}" type="presParOf" srcId="{B2A26374-0B45-4968-AB98-00F2191EB024}" destId="{465E4534-27EE-4EA7-B0DF-C9BBF6800DFB}" srcOrd="2" destOrd="0" presId="urn:microsoft.com/office/officeart/2008/layout/PictureStrips"/>
    <dgm:cxn modelId="{6A57ABE3-D7C1-4A7F-BAE1-A2991F524AAC}" type="presParOf" srcId="{465E4534-27EE-4EA7-B0DF-C9BBF6800DFB}" destId="{922E34F2-8FC5-4C60-8036-7E710A3C5011}" srcOrd="0" destOrd="0" presId="urn:microsoft.com/office/officeart/2008/layout/PictureStrips"/>
    <dgm:cxn modelId="{43549E09-769B-43AC-BE8D-8E0DCB6983C8}" type="presParOf" srcId="{465E4534-27EE-4EA7-B0DF-C9BBF6800DFB}" destId="{F03146DF-3EFC-4141-A612-568FD3E3F7DB}" srcOrd="1" destOrd="0" presId="urn:microsoft.com/office/officeart/2008/layout/PictureStrips"/>
    <dgm:cxn modelId="{68C90B91-80D2-4DE4-BA78-7BE209A29773}" type="presParOf" srcId="{B2A26374-0B45-4968-AB98-00F2191EB024}" destId="{604E53C4-0701-46C1-89B7-EEE240112716}" srcOrd="3" destOrd="0" presId="urn:microsoft.com/office/officeart/2008/layout/PictureStrips"/>
    <dgm:cxn modelId="{897B22FF-6952-434D-8BCE-530FA010E3C4}" type="presParOf" srcId="{B2A26374-0B45-4968-AB98-00F2191EB024}" destId="{88F8086D-8B67-4913-BB1D-112EDD3017CE}" srcOrd="4" destOrd="0" presId="urn:microsoft.com/office/officeart/2008/layout/PictureStrips"/>
    <dgm:cxn modelId="{C3D04895-9F0B-435E-888D-E96B79148F77}" type="presParOf" srcId="{88F8086D-8B67-4913-BB1D-112EDD3017CE}" destId="{42AFE044-A1D4-4D4C-9F7B-960C5042BDAA}" srcOrd="0" destOrd="0" presId="urn:microsoft.com/office/officeart/2008/layout/PictureStrips"/>
    <dgm:cxn modelId="{677DC5F4-4039-4AFD-87DC-8398E832036E}" type="presParOf" srcId="{88F8086D-8B67-4913-BB1D-112EDD3017CE}" destId="{06E92B85-BCF9-4147-A9BD-F51CB629C5BA}" srcOrd="1" destOrd="0" presId="urn:microsoft.com/office/officeart/2008/layout/PictureStrips"/>
    <dgm:cxn modelId="{C79EB7A7-8202-4D3B-BEA1-6A3EBA0690E7}" type="presParOf" srcId="{B2A26374-0B45-4968-AB98-00F2191EB024}" destId="{9B64EF2E-8D91-4B7A-9054-84D4406E9B1F}" srcOrd="5" destOrd="0" presId="urn:microsoft.com/office/officeart/2008/layout/PictureStrips"/>
    <dgm:cxn modelId="{C6955956-5F21-4BBD-AB62-A261E8395A71}" type="presParOf" srcId="{B2A26374-0B45-4968-AB98-00F2191EB024}" destId="{82199AE0-DE7E-44CA-9398-487021F0E3D9}" srcOrd="6" destOrd="0" presId="urn:microsoft.com/office/officeart/2008/layout/PictureStrips"/>
    <dgm:cxn modelId="{3BF1BED6-7F53-42EB-872F-66E808C6FF22}" type="presParOf" srcId="{82199AE0-DE7E-44CA-9398-487021F0E3D9}" destId="{CB6C13C0-DF38-4DC8-80D6-FE303A44DA4F}" srcOrd="0" destOrd="0" presId="urn:microsoft.com/office/officeart/2008/layout/PictureStrips"/>
    <dgm:cxn modelId="{820E64A4-E869-4120-9ACC-F414FC5C2FE3}" type="presParOf" srcId="{82199AE0-DE7E-44CA-9398-487021F0E3D9}" destId="{C238332B-157B-4269-BB67-EB7E36D69B75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50F037-7125-4A26-B2E7-56C540713BA5}">
      <dsp:nvSpPr>
        <dsp:cNvPr id="0" name=""/>
        <dsp:cNvSpPr/>
      </dsp:nvSpPr>
      <dsp:spPr>
        <a:xfrm>
          <a:off x="239313" y="72545"/>
          <a:ext cx="5709284" cy="2866417"/>
        </a:xfrm>
        <a:prstGeom prst="rect">
          <a:avLst/>
        </a:prstGeom>
        <a:solidFill>
          <a:srgbClr val="403E7C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8465" tIns="95250" rIns="95250" bIns="95250" numCol="1" spcCol="1270" anchor="ctr" anchorCtr="0">
          <a:noAutofit/>
        </a:bodyPr>
        <a:lstStyle/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500" kern="1200" dirty="0" smtClean="0">
              <a:solidFill>
                <a:schemeClr val="bg1"/>
              </a:solidFill>
              <a:latin typeface="나눔명조"/>
              <a:ea typeface="+mn-ea"/>
            </a:rPr>
            <a:t>[</a:t>
          </a:r>
          <a:r>
            <a:rPr lang="ko-KR" altLang="en-US" sz="2500" kern="1200" dirty="0" smtClean="0">
              <a:solidFill>
                <a:schemeClr val="bg1"/>
              </a:solidFill>
              <a:latin typeface="나눔명조"/>
              <a:ea typeface="+mn-ea"/>
            </a:rPr>
            <a:t>조장 임 동 수</a:t>
          </a:r>
          <a:r>
            <a:rPr lang="en-US" altLang="ko-KR" sz="2500" kern="1200" dirty="0" smtClean="0">
              <a:solidFill>
                <a:schemeClr val="bg1"/>
              </a:solidFill>
              <a:latin typeface="나눔명조"/>
              <a:ea typeface="+mn-ea"/>
            </a:rPr>
            <a:t>]</a:t>
          </a:r>
        </a:p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팀장을 처음 해보면서 많은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점들을 느꼈습니다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.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팀원과의 소통도 중요했지만 처음부터 틀을 잡는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상황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,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어떠한 일들은 나눠서 할 때 그리고 무엇인가를 결정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할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때의 결단력이 필요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했다는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걸 새삼 느꼈습니다 팀원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일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때는 몰랐던 팀장이란 자리가 이렇게 무거운 자리인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줄 처음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알았으며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,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또한 프론트작업부터 백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엔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en-US" sz="1000" kern="1200" dirty="0" smtClean="0">
              <a:solidFill>
                <a:schemeClr val="bg1"/>
              </a:solidFill>
              <a:latin typeface="나눔명조"/>
              <a:ea typeface="+mn-ea"/>
            </a:rPr>
            <a:t>드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작업까지 오더 하나하나에 뼈가 있어야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된다는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것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을 알았습니다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.</a:t>
          </a:r>
          <a:endParaRPr lang="ko-KR" altLang="ko-KR" sz="1000" kern="1200" dirty="0" smtClean="0">
            <a:solidFill>
              <a:schemeClr val="bg1"/>
            </a:solidFill>
            <a:latin typeface="나눔명조"/>
            <a:ea typeface="+mn-ea"/>
          </a:endParaRPr>
        </a:p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아직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실력이 부족한 부분이 많지만 앞으로 공부하며 보완하고</a:t>
          </a:r>
          <a:endParaRPr lang="en-US" altLang="ko-KR" sz="1000" kern="1200" dirty="0" smtClean="0">
            <a:solidFill>
              <a:schemeClr val="bg1"/>
            </a:solidFill>
            <a:latin typeface="나눔명조"/>
            <a:ea typeface="+mn-ea"/>
          </a:endParaRPr>
        </a:p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겪어 본 만큼 취업 후 프로젝트 투입 시 윗사람의 대한 이해와 존중을 빼지않고 자신이 맡은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일에 최선을 다 할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것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입니다</a:t>
          </a:r>
          <a:r>
            <a:rPr lang="en-US" altLang="ko-KR" sz="1000" kern="1200" dirty="0" smtClean="0">
              <a:solidFill>
                <a:schemeClr val="bg1"/>
              </a:solidFill>
              <a:latin typeface="나눔명조"/>
              <a:ea typeface="+mn-ea"/>
            </a:rPr>
            <a:t>.</a:t>
          </a:r>
          <a:endParaRPr lang="ko-KR" altLang="en-US" sz="1000" kern="1200" dirty="0">
            <a:solidFill>
              <a:schemeClr val="bg1"/>
            </a:solidFill>
            <a:latin typeface="나눔명조"/>
            <a:ea typeface="+mn-ea"/>
          </a:endParaRPr>
        </a:p>
      </dsp:txBody>
      <dsp:txXfrm>
        <a:off x="239313" y="72545"/>
        <a:ext cx="5709284" cy="2866417"/>
      </dsp:txXfrm>
    </dsp:sp>
    <dsp:sp modelId="{B13CCED4-57F4-467F-85DA-AC322BE0F7AC}">
      <dsp:nvSpPr>
        <dsp:cNvPr id="0" name=""/>
        <dsp:cNvSpPr/>
      </dsp:nvSpPr>
      <dsp:spPr>
        <a:xfrm>
          <a:off x="1426" y="355968"/>
          <a:ext cx="1248906" cy="1873359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8006" t="-10533" r="-48006" b="-10533"/>
          </a:stretch>
        </a:blipFill>
        <a:ln w="12700" cap="flat" cmpd="sng" algn="ctr">
          <a:solidFill>
            <a:schemeClr val="tx1">
              <a:alpha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2E34F2-8FC5-4C60-8036-7E710A3C5011}">
      <dsp:nvSpPr>
        <dsp:cNvPr id="0" name=""/>
        <dsp:cNvSpPr/>
      </dsp:nvSpPr>
      <dsp:spPr>
        <a:xfrm>
          <a:off x="6481288" y="77925"/>
          <a:ext cx="5709284" cy="2855659"/>
        </a:xfrm>
        <a:prstGeom prst="rect">
          <a:avLst/>
        </a:prstGeom>
        <a:solidFill>
          <a:srgbClr val="3C3A79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8465" tIns="95250" rIns="95250" bIns="95250" numCol="1" spcCol="1270" anchor="ctr" anchorCtr="0">
          <a:noAutofit/>
        </a:bodyPr>
        <a:lstStyle/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500" kern="1200" dirty="0" smtClean="0">
              <a:solidFill>
                <a:schemeClr val="bg1"/>
              </a:solidFill>
            </a:rPr>
            <a:t>[</a:t>
          </a:r>
          <a:r>
            <a:rPr lang="ko-KR" altLang="en-US" sz="2500" kern="1200" dirty="0" smtClean="0">
              <a:solidFill>
                <a:schemeClr val="bg1"/>
              </a:solidFill>
            </a:rPr>
            <a:t>조원 안 준 형</a:t>
          </a:r>
          <a:r>
            <a:rPr lang="en-US" altLang="ko-KR" sz="2500" kern="1200" dirty="0" smtClean="0">
              <a:solidFill>
                <a:schemeClr val="bg1"/>
              </a:solidFill>
            </a:rPr>
            <a:t>] </a:t>
          </a:r>
        </a:p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ko-KR" sz="1000" kern="1200" dirty="0" smtClean="0">
              <a:solidFill>
                <a:schemeClr val="bg1"/>
              </a:solidFill>
            </a:rPr>
            <a:t>프론트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en-US" sz="1000" kern="1200" dirty="0" smtClean="0">
              <a:solidFill>
                <a:schemeClr val="bg1"/>
              </a:solidFill>
            </a:rPr>
            <a:t>엔 </a:t>
          </a:r>
          <a:r>
            <a:rPr lang="ko-KR" altLang="ko-KR" sz="1000" kern="1200" dirty="0" smtClean="0">
              <a:solidFill>
                <a:schemeClr val="bg1"/>
              </a:solidFill>
            </a:rPr>
            <a:t>드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와 백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엔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드 모두 잘하고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싶었지만</a:t>
          </a:r>
          <a:r>
            <a:rPr lang="en-US" altLang="ko-KR" sz="1000" kern="1200" dirty="0" smtClean="0">
              <a:solidFill>
                <a:schemeClr val="bg1"/>
              </a:solidFill>
            </a:rPr>
            <a:t>, </a:t>
          </a:r>
          <a:r>
            <a:rPr lang="ko-KR" altLang="ko-KR" sz="1000" kern="1200" dirty="0" smtClean="0">
              <a:solidFill>
                <a:schemeClr val="bg1"/>
              </a:solidFill>
            </a:rPr>
            <a:t>백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엔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드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에 실력이 아직 미숙해 미리 만든 프론트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엔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드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에 연결을 못하여 결국 백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엔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드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에 집중해서 다소 부족한 프론트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엔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드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로 대체해서 많이 아쉽습니다</a:t>
          </a:r>
          <a:r>
            <a:rPr lang="en-US" altLang="ko-KR" sz="1000" kern="1200" dirty="0" smtClean="0">
              <a:solidFill>
                <a:schemeClr val="bg1"/>
              </a:solidFill>
            </a:rPr>
            <a:t>. </a:t>
          </a:r>
          <a:r>
            <a:rPr lang="ko-KR" altLang="ko-KR" sz="1000" kern="1200" dirty="0" smtClean="0">
              <a:solidFill>
                <a:schemeClr val="bg1"/>
              </a:solidFill>
            </a:rPr>
            <a:t>기간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내에 최고의 결과를 내지 못했지만</a:t>
          </a:r>
          <a:r>
            <a:rPr lang="en-US" altLang="ko-KR" sz="1000" kern="1200" dirty="0" smtClean="0">
              <a:solidFill>
                <a:schemeClr val="bg1"/>
              </a:solidFill>
            </a:rPr>
            <a:t>, </a:t>
          </a:r>
          <a:r>
            <a:rPr lang="ko-KR" altLang="ko-KR" sz="1000" kern="1200" dirty="0" smtClean="0">
              <a:solidFill>
                <a:schemeClr val="bg1"/>
              </a:solidFill>
            </a:rPr>
            <a:t>이후에 개인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공부를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하여 다시 더 완벽히 만들고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싶습니다</a:t>
          </a:r>
          <a:r>
            <a:rPr lang="en-US" altLang="ko-KR" sz="1000" kern="1200" dirty="0" smtClean="0">
              <a:solidFill>
                <a:schemeClr val="bg1"/>
              </a:solidFill>
            </a:rPr>
            <a:t>. </a:t>
          </a:r>
          <a:endParaRPr lang="ko-KR" altLang="en-US" sz="1000" kern="1200" dirty="0">
            <a:solidFill>
              <a:schemeClr val="bg1"/>
            </a:solidFill>
          </a:endParaRPr>
        </a:p>
      </dsp:txBody>
      <dsp:txXfrm>
        <a:off x="6481288" y="77925"/>
        <a:ext cx="5709284" cy="2855659"/>
      </dsp:txXfrm>
    </dsp:sp>
    <dsp:sp modelId="{F03146DF-3EFC-4141-A612-568FD3E3F7DB}">
      <dsp:nvSpPr>
        <dsp:cNvPr id="0" name=""/>
        <dsp:cNvSpPr/>
      </dsp:nvSpPr>
      <dsp:spPr>
        <a:xfrm>
          <a:off x="6243401" y="355968"/>
          <a:ext cx="1248906" cy="1873359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44" r="-444"/>
          </a:stretch>
        </a:blipFill>
        <a:ln w="12700" cap="flat" cmpd="sng" algn="ctr">
          <a:solidFill>
            <a:schemeClr val="tx1">
              <a:alpha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AFE044-A1D4-4D4C-9F7B-960C5042BDAA}">
      <dsp:nvSpPr>
        <dsp:cNvPr id="0" name=""/>
        <dsp:cNvSpPr/>
      </dsp:nvSpPr>
      <dsp:spPr>
        <a:xfrm>
          <a:off x="239313" y="3151776"/>
          <a:ext cx="5709284" cy="2810663"/>
        </a:xfrm>
        <a:prstGeom prst="rect">
          <a:avLst/>
        </a:prstGeom>
        <a:solidFill>
          <a:srgbClr val="403E7C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8465" tIns="95250" rIns="95250" bIns="95250" numCol="1" spcCol="1270" anchor="ctr" anchorCtr="0">
          <a:noAutofit/>
        </a:bodyPr>
        <a:lstStyle/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500" kern="1200" dirty="0" smtClean="0">
              <a:solidFill>
                <a:schemeClr val="bg1"/>
              </a:solidFill>
            </a:rPr>
            <a:t>[</a:t>
          </a:r>
          <a:r>
            <a:rPr lang="ko-KR" altLang="en-US" sz="2500" kern="1200" dirty="0" smtClean="0">
              <a:solidFill>
                <a:schemeClr val="bg1"/>
              </a:solidFill>
            </a:rPr>
            <a:t>조원 신 지 호</a:t>
          </a:r>
          <a:r>
            <a:rPr lang="en-US" altLang="ko-KR" sz="2500" kern="1200" dirty="0" smtClean="0">
              <a:solidFill>
                <a:schemeClr val="bg1"/>
              </a:solidFill>
            </a:rPr>
            <a:t>]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ko-KR" sz="1000" kern="1200" dirty="0" smtClean="0">
              <a:solidFill>
                <a:schemeClr val="bg1"/>
              </a:solidFill>
            </a:rPr>
            <a:t>좋았던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점은 팀 프로젝트를 통해서 팀원들간의 협력과 협업을 배울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수 있는 시간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이었던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것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같아서 좋았습니다 역할을 서로 분담하는 이유에 대해서도 깨닫게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된 경험이었습니다</a:t>
          </a:r>
          <a:r>
            <a:rPr lang="en-US" altLang="ko-KR" sz="1000" kern="1200" dirty="0" smtClean="0">
              <a:solidFill>
                <a:schemeClr val="bg1"/>
              </a:solidFill>
            </a:rPr>
            <a:t>.</a:t>
          </a:r>
          <a:endParaRPr lang="ko-KR" altLang="ko-KR" sz="1000" kern="1200" dirty="0" smtClean="0">
            <a:solidFill>
              <a:schemeClr val="bg1"/>
            </a:solidFill>
          </a:endParaRPr>
        </a:p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ko-KR" sz="1000" kern="1200" dirty="0" smtClean="0">
              <a:solidFill>
                <a:schemeClr val="bg1"/>
              </a:solidFill>
            </a:rPr>
            <a:t>아쉬운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점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은 서로 의견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공유가 활발히 이루어 지지않아 작업속도가 느려져서 프로젝트 완성도에 대한 아쉬움이 조금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있는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것 같습니다</a:t>
          </a:r>
          <a:r>
            <a:rPr lang="en-US" altLang="ko-KR" sz="1000" kern="1200" dirty="0" smtClean="0">
              <a:solidFill>
                <a:schemeClr val="bg1"/>
              </a:solidFill>
            </a:rPr>
            <a:t>, </a:t>
          </a:r>
          <a:r>
            <a:rPr lang="ko-KR" altLang="ko-KR" sz="1000" kern="1200" dirty="0" smtClean="0">
              <a:solidFill>
                <a:schemeClr val="bg1"/>
              </a:solidFill>
            </a:rPr>
            <a:t>다음에 또 프로젝트를 하게 된다면 좀더 적극적인 의견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공유를 통해 프로젝트의 완성도를 높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혀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보고 싶습니다</a:t>
          </a:r>
          <a:r>
            <a:rPr lang="en-US" altLang="ko-KR" sz="1000" kern="1200" dirty="0" smtClean="0">
              <a:solidFill>
                <a:schemeClr val="bg1"/>
              </a:solidFill>
            </a:rPr>
            <a:t>, </a:t>
          </a:r>
          <a:r>
            <a:rPr lang="ko-KR" altLang="ko-KR" sz="1000" kern="1200" dirty="0" smtClean="0">
              <a:solidFill>
                <a:schemeClr val="bg1"/>
              </a:solidFill>
            </a:rPr>
            <a:t>또한 본인의 실력이 좋지않아 소극적으로 밖에 참여가 되지않은 부분이 없지않아 있는 상황이었기 때문에 개인적인 복습을 통해 실력을 좀더 향상 시켜서 다음에 어느 프로젝트를 하더라도 </a:t>
          </a:r>
          <a:r>
            <a:rPr lang="en-US" altLang="ko-KR" sz="1000" kern="1200" dirty="0" smtClean="0">
              <a:solidFill>
                <a:schemeClr val="bg1"/>
              </a:solidFill>
            </a:rPr>
            <a:t>1</a:t>
          </a:r>
          <a:r>
            <a:rPr lang="ko-KR" altLang="ko-KR" sz="1000" kern="1200" dirty="0" smtClean="0">
              <a:solidFill>
                <a:schemeClr val="bg1"/>
              </a:solidFill>
            </a:rPr>
            <a:t>인분의 몫을 하는 팀원이 되고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싶은 마음이 들었습니다</a:t>
          </a:r>
          <a:r>
            <a:rPr lang="en-US" altLang="ko-KR" sz="1000" kern="1200" dirty="0" smtClean="0">
              <a:solidFill>
                <a:schemeClr val="bg1"/>
              </a:solidFill>
            </a:rPr>
            <a:t>.</a:t>
          </a:r>
          <a:endParaRPr lang="ko-KR" altLang="en-US" sz="1000" kern="1200" dirty="0">
            <a:solidFill>
              <a:schemeClr val="bg1"/>
            </a:solidFill>
          </a:endParaRPr>
        </a:p>
      </dsp:txBody>
      <dsp:txXfrm>
        <a:off x="239313" y="3151776"/>
        <a:ext cx="5709284" cy="2810663"/>
      </dsp:txXfrm>
    </dsp:sp>
    <dsp:sp modelId="{06E92B85-BCF9-4147-A9BD-F51CB629C5BA}">
      <dsp:nvSpPr>
        <dsp:cNvPr id="0" name=""/>
        <dsp:cNvSpPr/>
      </dsp:nvSpPr>
      <dsp:spPr>
        <a:xfrm>
          <a:off x="1426" y="3407321"/>
          <a:ext cx="1248906" cy="1873359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6920" t="-2846" r="-86920" b="-2846"/>
          </a:stretch>
        </a:blipFill>
        <a:ln w="12700" cap="flat" cmpd="sng" algn="ctr">
          <a:solidFill>
            <a:schemeClr val="tx1">
              <a:alpha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6C13C0-DF38-4DC8-80D6-FE303A44DA4F}">
      <dsp:nvSpPr>
        <dsp:cNvPr id="0" name=""/>
        <dsp:cNvSpPr/>
      </dsp:nvSpPr>
      <dsp:spPr>
        <a:xfrm>
          <a:off x="6482715" y="3143150"/>
          <a:ext cx="5709284" cy="2827915"/>
        </a:xfrm>
        <a:prstGeom prst="rect">
          <a:avLst/>
        </a:prstGeom>
        <a:solidFill>
          <a:srgbClr val="403E7C"/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8465" tIns="95250" rIns="95250" bIns="95250" numCol="1" spcCol="1270" anchor="ctr" anchorCtr="0">
          <a:noAutofit/>
        </a:bodyPr>
        <a:lstStyle/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500" kern="1200" dirty="0" smtClean="0">
              <a:solidFill>
                <a:schemeClr val="bg1"/>
              </a:solidFill>
            </a:rPr>
            <a:t>[</a:t>
          </a:r>
          <a:r>
            <a:rPr lang="ko-KR" altLang="en-US" sz="2500" kern="1200" dirty="0" smtClean="0">
              <a:solidFill>
                <a:schemeClr val="bg1"/>
              </a:solidFill>
            </a:rPr>
            <a:t>조원 정 재 훈</a:t>
          </a:r>
          <a:r>
            <a:rPr lang="en-US" altLang="ko-KR" sz="2500" kern="1200" dirty="0" smtClean="0">
              <a:solidFill>
                <a:schemeClr val="bg1"/>
              </a:solidFill>
            </a:rPr>
            <a:t>]</a:t>
          </a:r>
        </a:p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ko-KR" sz="1000" kern="1200" dirty="0" smtClean="0">
              <a:solidFill>
                <a:schemeClr val="bg1"/>
              </a:solidFill>
            </a:rPr>
            <a:t>전반적인 백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엔</a:t>
          </a:r>
          <a:r>
            <a:rPr lang="en-US" altLang="ko-KR" sz="1000" kern="1200" dirty="0" smtClean="0">
              <a:solidFill>
                <a:schemeClr val="bg1"/>
              </a:solidFill>
            </a:rPr>
            <a:t> </a:t>
          </a:r>
          <a:r>
            <a:rPr lang="ko-KR" altLang="ko-KR" sz="1000" kern="1200" dirty="0" smtClean="0">
              <a:solidFill>
                <a:schemeClr val="bg1"/>
              </a:solidFill>
            </a:rPr>
            <a:t>드 과정을 알 수 있었다</a:t>
          </a:r>
          <a:r>
            <a:rPr lang="en-US" altLang="ko-KR" sz="1000" kern="1200" dirty="0" smtClean="0">
              <a:solidFill>
                <a:schemeClr val="bg1"/>
              </a:solidFill>
            </a:rPr>
            <a:t>. </a:t>
          </a:r>
        </a:p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ko-KR" sz="1000" kern="1200" dirty="0" smtClean="0">
              <a:solidFill>
                <a:schemeClr val="bg1"/>
              </a:solidFill>
            </a:rPr>
            <a:t>협업과 의사소통이 중요하단것을 또 한번 느꼈다</a:t>
          </a:r>
          <a:r>
            <a:rPr lang="en-US" altLang="ko-KR" sz="1000" kern="1200" dirty="0" smtClean="0">
              <a:solidFill>
                <a:schemeClr val="bg1"/>
              </a:solidFill>
            </a:rPr>
            <a:t>. </a:t>
          </a:r>
        </a:p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ko-KR" sz="1000" kern="1200" dirty="0" smtClean="0">
              <a:solidFill>
                <a:schemeClr val="bg1"/>
              </a:solidFill>
            </a:rPr>
            <a:t>그리고 기록을 하는 습관을 가지도록 해야겠다</a:t>
          </a:r>
          <a:r>
            <a:rPr lang="en-US" altLang="ko-KR" sz="1000" kern="1200" dirty="0" smtClean="0">
              <a:solidFill>
                <a:schemeClr val="bg1"/>
              </a:solidFill>
            </a:rPr>
            <a:t>.</a:t>
          </a:r>
          <a:endParaRPr lang="ko-KR" altLang="en-US" sz="1000" kern="1200" dirty="0">
            <a:solidFill>
              <a:schemeClr val="bg1"/>
            </a:solidFill>
          </a:endParaRPr>
        </a:p>
      </dsp:txBody>
      <dsp:txXfrm>
        <a:off x="6482715" y="3143150"/>
        <a:ext cx="5709284" cy="2827915"/>
      </dsp:txXfrm>
    </dsp:sp>
    <dsp:sp modelId="{C238332B-157B-4269-BB67-EB7E36D69B75}">
      <dsp:nvSpPr>
        <dsp:cNvPr id="0" name=""/>
        <dsp:cNvSpPr/>
      </dsp:nvSpPr>
      <dsp:spPr>
        <a:xfrm>
          <a:off x="6243401" y="3407321"/>
          <a:ext cx="1248906" cy="1873359"/>
        </a:xfrm>
        <a:prstGeom prst="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92" t="-924" r="-9092" b="-924"/>
          </a:stretch>
        </a:blipFill>
        <a:ln w="12700" cap="flat" cmpd="sng" algn="ctr">
          <a:solidFill>
            <a:schemeClr val="tx1">
              <a:alpha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E0BD-43F7-4239-AD25-1D14DD33D534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B39D-9D77-417F-B1C8-98B793CD0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685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E0BD-43F7-4239-AD25-1D14DD33D534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B39D-9D77-417F-B1C8-98B793CD0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130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E0BD-43F7-4239-AD25-1D14DD33D534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B39D-9D77-417F-B1C8-98B793CD0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686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4C9F9D85-245D-487B-9B00-88B0B539706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1442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4C9F9D85-245D-487B-9B00-88B0B539706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9619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4C9F9D85-245D-487B-9B00-88B0B539706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727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E0BD-43F7-4239-AD25-1D14DD33D534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B39D-9D77-417F-B1C8-98B793CD0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748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E0BD-43F7-4239-AD25-1D14DD33D534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B39D-9D77-417F-B1C8-98B793CD0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705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E0BD-43F7-4239-AD25-1D14DD33D534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B39D-9D77-417F-B1C8-98B793CD0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083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E0BD-43F7-4239-AD25-1D14DD33D534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B39D-9D77-417F-B1C8-98B793CD048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575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E0BD-43F7-4239-AD25-1D14DD33D534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B39D-9D77-417F-B1C8-98B793CD048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302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E0BD-43F7-4239-AD25-1D14DD33D534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B39D-9D77-417F-B1C8-98B793CD0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641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E0BD-43F7-4239-AD25-1D14DD33D534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B39D-9D77-417F-B1C8-98B793CD0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146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E0BD-43F7-4239-AD25-1D14DD33D534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B39D-9D77-417F-B1C8-98B793CD0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833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BC1E0BD-43F7-4239-AD25-1D14DD33D534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DB39D-9D77-417F-B1C8-98B793CD04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002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3" r:id="rId13"/>
    <p:sldLayoutId id="2147483824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3C3A79"/>
          </a:solidFill>
        </p:spPr>
      </p:pic>
    </p:spTree>
    <p:extLst>
      <p:ext uri="{BB962C8B-B14F-4D97-AF65-F5344CB8AC3E}">
        <p14:creationId xmlns:p14="http://schemas.microsoft.com/office/powerpoint/2010/main" val="2842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7" y="3275418"/>
            <a:ext cx="1800083" cy="139065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325" y="3365299"/>
            <a:ext cx="1291995" cy="1096567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476" y="1314452"/>
            <a:ext cx="1835170" cy="117157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206" y="5341779"/>
            <a:ext cx="1701802" cy="958222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531" y="5419893"/>
            <a:ext cx="2372520" cy="96110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047" y="3262908"/>
            <a:ext cx="2137602" cy="1282561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404" y="5392005"/>
            <a:ext cx="2451274" cy="1050546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916" y="1156382"/>
            <a:ext cx="1773428" cy="806539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343" y="1068415"/>
            <a:ext cx="3464054" cy="1781176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422" y="904873"/>
            <a:ext cx="2143125" cy="2143125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643" y="5511434"/>
            <a:ext cx="2195960" cy="762807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825" y="940722"/>
            <a:ext cx="2555597" cy="1760806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24302" y="1791765"/>
            <a:ext cx="1731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03E7C"/>
                </a:solidFill>
              </a:rPr>
              <a:t>개발 환경 및 툴 </a:t>
            </a:r>
            <a:r>
              <a:rPr lang="en-US" altLang="ko-KR" b="1" dirty="0">
                <a:solidFill>
                  <a:srgbClr val="403E7C"/>
                </a:solidFill>
              </a:rPr>
              <a:t> </a:t>
            </a:r>
            <a:endParaRPr lang="ko-KR" altLang="en-US" b="1" dirty="0">
              <a:solidFill>
                <a:srgbClr val="403E7C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48826" y="3802856"/>
            <a:ext cx="1331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403E7C"/>
                </a:solidFill>
              </a:rPr>
              <a:t>프론트엔드</a:t>
            </a:r>
            <a:endParaRPr lang="ko-KR" altLang="en-US" b="1" dirty="0">
              <a:solidFill>
                <a:srgbClr val="403E7C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37771" y="5813947"/>
            <a:ext cx="88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403E7C"/>
                </a:solidFill>
              </a:rPr>
              <a:t>백엔드</a:t>
            </a:r>
            <a:endParaRPr lang="ko-KR" altLang="en-US" b="1" dirty="0">
              <a:solidFill>
                <a:srgbClr val="403E7C"/>
              </a:solidFill>
            </a:endParaRPr>
          </a:p>
        </p:txBody>
      </p:sp>
      <p:pic>
        <p:nvPicPr>
          <p:cNvPr id="5" name="그림 4" descr="그래픽, 로고, 폰트, 원이(가) 표시된 사진&#10;&#10;자동 생성된 설명">
            <a:extLst>
              <a:ext uri="{FF2B5EF4-FFF2-40B4-BE49-F238E27FC236}">
                <a16:creationId xmlns:a16="http://schemas.microsoft.com/office/drawing/2014/main" id="{1E5D7DB6-CAD9-D4B0-BC95-F22FE2AA68E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492" y="5286877"/>
            <a:ext cx="1462046" cy="1125090"/>
          </a:xfrm>
          <a:prstGeom prst="rect">
            <a:avLst/>
          </a:prstGeom>
        </p:spPr>
      </p:pic>
      <p:pic>
        <p:nvPicPr>
          <p:cNvPr id="7" name="그림 6" descr="텍스트, 로고, 그래픽, 스크린샷이(가) 표시된 사진&#10;&#10;자동 생성된 설명">
            <a:extLst>
              <a:ext uri="{FF2B5EF4-FFF2-40B4-BE49-F238E27FC236}">
                <a16:creationId xmlns:a16="http://schemas.microsoft.com/office/drawing/2014/main" id="{4EF3694F-AD9C-6D0E-A4AE-26A73FCFA97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146" y="2012891"/>
            <a:ext cx="1614549" cy="81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46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680571"/>
              </p:ext>
            </p:extLst>
          </p:nvPr>
        </p:nvGraphicFramePr>
        <p:xfrm>
          <a:off x="374073" y="1188719"/>
          <a:ext cx="11446626" cy="5345084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06051">
                  <a:extLst>
                    <a:ext uri="{9D8B030D-6E8A-4147-A177-3AD203B41FA5}">
                      <a16:colId xmlns:a16="http://schemas.microsoft.com/office/drawing/2014/main" val="127232300"/>
                    </a:ext>
                  </a:extLst>
                </a:gridCol>
                <a:gridCol w="2665047">
                  <a:extLst>
                    <a:ext uri="{9D8B030D-6E8A-4147-A177-3AD203B41FA5}">
                      <a16:colId xmlns:a16="http://schemas.microsoft.com/office/drawing/2014/main" val="991396987"/>
                    </a:ext>
                  </a:extLst>
                </a:gridCol>
                <a:gridCol w="4311556">
                  <a:extLst>
                    <a:ext uri="{9D8B030D-6E8A-4147-A177-3AD203B41FA5}">
                      <a16:colId xmlns:a16="http://schemas.microsoft.com/office/drawing/2014/main" val="3097419788"/>
                    </a:ext>
                  </a:extLst>
                </a:gridCol>
                <a:gridCol w="2463972">
                  <a:extLst>
                    <a:ext uri="{9D8B030D-6E8A-4147-A177-3AD203B41FA5}">
                      <a16:colId xmlns:a16="http://schemas.microsoft.com/office/drawing/2014/main" val="3923342102"/>
                    </a:ext>
                  </a:extLst>
                </a:gridCol>
              </a:tblGrid>
              <a:tr h="5531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구분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기간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활동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비고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188110"/>
                  </a:ext>
                </a:extLst>
              </a:tr>
              <a:tr h="7717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0" u="none" strike="noStrike" kern="1200" cap="none" spc="-10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사전 기획</a:t>
                      </a:r>
                      <a:endParaRPr lang="ko-KR" altLang="en-US" sz="1500" b="1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 04/26(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수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04/28(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0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프로젝트 </a:t>
                      </a:r>
                      <a:r>
                        <a:rPr lang="ko-KR" altLang="en-US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기획 및 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주제 선정</a:t>
                      </a:r>
                      <a:endParaRPr lang="en-US" altLang="ko-KR" sz="1500" i="0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0" u="none" spc="-1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기획안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작성</a:t>
                      </a:r>
                      <a:endParaRPr lang="en-US" altLang="ko-KR" sz="15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아이디어 </a:t>
                      </a:r>
                      <a:r>
                        <a:rPr lang="ko-KR" altLang="en-US" sz="1500" i="0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선정</a:t>
                      </a:r>
                      <a:endParaRPr lang="en-US" altLang="ko-KR" sz="15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594968"/>
                  </a:ext>
                </a:extLst>
              </a:tr>
              <a:tr h="87815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0" u="none" strike="noStrike" kern="1200" cap="none" spc="-10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데이터 수집</a:t>
                      </a:r>
                      <a:endParaRPr kumimoji="0" lang="ko-KR" altLang="en-US" sz="1500" i="0" u="none" strike="noStrike" kern="1200" cap="none" spc="-100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b="0" i="0" u="non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05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/01(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05/04(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목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0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필요 데이터  및 수집 절차 정의</a:t>
                      </a:r>
                      <a:endParaRPr lang="en-US" altLang="ko-KR" sz="1500" b="0" i="0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500" i="0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</a:t>
                      </a:r>
                      <a:endParaRPr lang="ko-KR" altLang="en-US" sz="1500" b="0" i="0" u="none" strike="noStrik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049676"/>
                  </a:ext>
                </a:extLst>
              </a:tr>
              <a:tr h="75462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0" u="none" strike="noStrike" kern="1200" cap="none" spc="-10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데이터 전처리</a:t>
                      </a:r>
                      <a:endParaRPr kumimoji="0" lang="ko-KR" altLang="en-US" sz="1500" i="0" u="none" strike="noStrike" kern="1200" cap="none" spc="-100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b="0" i="0" u="non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05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/08(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05/12(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0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데이터 정제 및 정규화</a:t>
                      </a:r>
                      <a:endParaRPr lang="en-US" altLang="ko-KR" sz="15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500" i="0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</a:t>
                      </a:r>
                      <a:endParaRPr lang="ko-KR" altLang="en-US" sz="1500" b="0" i="0" u="none" strike="noStrik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478777"/>
                  </a:ext>
                </a:extLst>
              </a:tr>
              <a:tr h="7546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-10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모델링</a:t>
                      </a:r>
                      <a:endParaRPr lang="ko-KR" altLang="en-US" sz="1500" b="1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b="0" i="0" u="non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05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/11(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목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05/19(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0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0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모형 구현</a:t>
                      </a:r>
                      <a:endParaRPr lang="ko-KR" altLang="en-US" sz="1500" b="0" i="0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0" u="none" strike="noStrike" spc="-1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팀별</a:t>
                      </a:r>
                      <a:r>
                        <a:rPr lang="ko-KR" altLang="en-US" sz="1500" b="0" i="0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중간보고 실시</a:t>
                      </a:r>
                      <a:endParaRPr lang="ko-KR" altLang="en-US" sz="1500" b="0" i="0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132789"/>
                  </a:ext>
                </a:extLst>
              </a:tr>
              <a:tr h="8781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-10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서비스 구축</a:t>
                      </a:r>
                      <a:endParaRPr kumimoji="0" lang="ko-KR" altLang="en-US" sz="1500" b="1" i="0" u="none" strike="noStrike" kern="1200" cap="none" spc="-10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b="0" i="0" u="non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05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/22(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06/16(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0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0" u="none" strike="noStrik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웹 </a:t>
                      </a:r>
                      <a:r>
                        <a:rPr lang="ko-KR" altLang="en-US" sz="1500" b="0" i="0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서비스 시스템 설계</a:t>
                      </a:r>
                      <a:endParaRPr lang="en-US" altLang="ko-KR" sz="1500" b="0" i="0" u="none" strike="noStrik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0" u="none" strike="noStrik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웹 </a:t>
                      </a:r>
                      <a:r>
                        <a:rPr lang="ko-KR" altLang="en-US" sz="1500" b="0" i="0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플랫폼 구현</a:t>
                      </a:r>
                      <a:endParaRPr lang="ko-KR" altLang="en-US" sz="1500" b="0" i="0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0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최적화</a:t>
                      </a:r>
                      <a:r>
                        <a:rPr lang="en-US" altLang="ko-KR" sz="1500" i="0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,</a:t>
                      </a:r>
                      <a:r>
                        <a:rPr lang="en-US" altLang="ko-KR" sz="1500" i="0" u="none" strike="noStrike" spc="-1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ko-KR" altLang="en-US" sz="1500" i="0" u="none" strike="noStrike" spc="-1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오류 수정</a:t>
                      </a:r>
                      <a:endParaRPr lang="ko-KR" altLang="en-US" sz="1500" b="0" i="0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913127"/>
                  </a:ext>
                </a:extLst>
              </a:tr>
              <a:tr h="7546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i="0" u="none" strike="noStrike" kern="1200" cap="none" spc="-10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총 개발기간</a:t>
                      </a:r>
                      <a:endParaRPr kumimoji="0" lang="ko-KR" altLang="en-US" sz="1500" b="1" i="0" u="none" strike="noStrike" kern="1200" cap="none" spc="-10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b="0" i="0" u="non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04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/26(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수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06/16(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)(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총 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8</a:t>
                      </a:r>
                      <a:r>
                        <a:rPr lang="ko-KR" altLang="en-US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주</a:t>
                      </a:r>
                      <a:r>
                        <a:rPr lang="en-US" altLang="ko-KR" sz="1500" i="0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0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500" i="0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</a:t>
                      </a:r>
                      <a:endParaRPr lang="ko-KR" altLang="en-US" sz="1500" b="0" i="0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500" i="0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</a:t>
                      </a:r>
                      <a:endParaRPr lang="ko-KR" altLang="en-US" sz="1500" b="0" i="0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709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578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031" y="955963"/>
            <a:ext cx="10008524" cy="573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0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5441"/>
          <a:stretch/>
        </p:blipFill>
        <p:spPr>
          <a:xfrm>
            <a:off x="1097279" y="961090"/>
            <a:ext cx="10058400" cy="575559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303519" y="1122219"/>
            <a:ext cx="1803862" cy="3491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49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4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978" y="881149"/>
            <a:ext cx="6168043" cy="591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06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1"/>
          <a:stretch/>
        </p:blipFill>
        <p:spPr>
          <a:xfrm>
            <a:off x="2430372" y="1296771"/>
            <a:ext cx="7924800" cy="507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1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03"/>
          <a:stretch/>
        </p:blipFill>
        <p:spPr>
          <a:xfrm>
            <a:off x="1117603" y="1519193"/>
            <a:ext cx="10192207" cy="427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04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5"/>
          <a:stretch/>
        </p:blipFill>
        <p:spPr>
          <a:xfrm>
            <a:off x="3117295" y="1272057"/>
            <a:ext cx="6133797" cy="513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7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" t="2522" r="2338" b="6299"/>
          <a:stretch/>
        </p:blipFill>
        <p:spPr>
          <a:xfrm>
            <a:off x="2054044" y="1519193"/>
            <a:ext cx="8534400" cy="462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6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7D971F3-479D-2022-91CB-40DDC97CB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90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" t="2263" r="2415" b="9086"/>
          <a:stretch/>
        </p:blipFill>
        <p:spPr>
          <a:xfrm>
            <a:off x="2215977" y="1367481"/>
            <a:ext cx="8493211" cy="500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9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" t="1420" r="2701" b="6593"/>
          <a:stretch/>
        </p:blipFill>
        <p:spPr>
          <a:xfrm>
            <a:off x="3070385" y="1235675"/>
            <a:ext cx="6384325" cy="526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06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9"/>
          <a:stretch/>
        </p:blipFill>
        <p:spPr>
          <a:xfrm>
            <a:off x="752834" y="1803311"/>
            <a:ext cx="10885825" cy="367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5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F4EC9DFA-D3B7-2F5D-D6AB-9DAF4A807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63831" y="3976068"/>
            <a:ext cx="1385455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메인페이지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14855" y="2283591"/>
            <a:ext cx="1385455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로그인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14853" y="5571744"/>
            <a:ext cx="1385455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상품목록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14854" y="3965893"/>
            <a:ext cx="1385455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회원가입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17099" y="1308088"/>
            <a:ext cx="1385455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구매이력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547306" y="2041172"/>
            <a:ext cx="1532513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주문하기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47306" y="1311583"/>
            <a:ext cx="1527480" cy="33855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주문 취소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74048" y="6167489"/>
            <a:ext cx="1638365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주문하기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74048" y="4539362"/>
            <a:ext cx="1638365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장바구니 담기</a:t>
            </a:r>
          </a:p>
        </p:txBody>
      </p:sp>
      <p:cxnSp>
        <p:nvCxnSpPr>
          <p:cNvPr id="11" name="직선 연결선 10"/>
          <p:cNvCxnSpPr>
            <a:stCxn id="2" idx="3"/>
            <a:endCxn id="5" idx="1"/>
          </p:cNvCxnSpPr>
          <p:nvPr/>
        </p:nvCxnSpPr>
        <p:spPr>
          <a:xfrm flipV="1">
            <a:off x="2349286" y="4150559"/>
            <a:ext cx="1565568" cy="1017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3" idx="3"/>
            <a:endCxn id="6" idx="1"/>
          </p:cNvCxnSpPr>
          <p:nvPr/>
        </p:nvCxnSpPr>
        <p:spPr>
          <a:xfrm flipV="1">
            <a:off x="5300310" y="1492754"/>
            <a:ext cx="1216789" cy="97550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stCxn id="2" idx="3"/>
            <a:endCxn id="4" idx="1"/>
          </p:cNvCxnSpPr>
          <p:nvPr/>
        </p:nvCxnSpPr>
        <p:spPr>
          <a:xfrm>
            <a:off x="2349286" y="4160734"/>
            <a:ext cx="1565567" cy="1595676"/>
          </a:xfrm>
          <a:prstGeom prst="bentConnector3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>
            <a:stCxn id="2" idx="3"/>
            <a:endCxn id="3" idx="1"/>
          </p:cNvCxnSpPr>
          <p:nvPr/>
        </p:nvCxnSpPr>
        <p:spPr>
          <a:xfrm flipV="1">
            <a:off x="2349286" y="2468257"/>
            <a:ext cx="1565569" cy="1692477"/>
          </a:xfrm>
          <a:prstGeom prst="bentConnector3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4" idx="3"/>
            <a:endCxn id="10" idx="1"/>
          </p:cNvCxnSpPr>
          <p:nvPr/>
        </p:nvCxnSpPr>
        <p:spPr>
          <a:xfrm flipV="1">
            <a:off x="5300308" y="4724028"/>
            <a:ext cx="2773740" cy="1032382"/>
          </a:xfrm>
          <a:prstGeom prst="bentConnector3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stCxn id="4" idx="3"/>
            <a:endCxn id="9" idx="1"/>
          </p:cNvCxnSpPr>
          <p:nvPr/>
        </p:nvCxnSpPr>
        <p:spPr>
          <a:xfrm>
            <a:off x="5300308" y="5756410"/>
            <a:ext cx="2773740" cy="595745"/>
          </a:xfrm>
          <a:prstGeom prst="bentConnector3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517098" y="2045536"/>
            <a:ext cx="1385455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장바구니</a:t>
            </a:r>
          </a:p>
        </p:txBody>
      </p:sp>
      <p:cxnSp>
        <p:nvCxnSpPr>
          <p:cNvPr id="18" name="직선 연결선 17"/>
          <p:cNvCxnSpPr>
            <a:stCxn id="3" idx="3"/>
            <a:endCxn id="17" idx="1"/>
          </p:cNvCxnSpPr>
          <p:nvPr/>
        </p:nvCxnSpPr>
        <p:spPr>
          <a:xfrm flipV="1">
            <a:off x="5300310" y="2230202"/>
            <a:ext cx="1216788" cy="23805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6" idx="3"/>
            <a:endCxn id="8" idx="1"/>
          </p:cNvCxnSpPr>
          <p:nvPr/>
        </p:nvCxnSpPr>
        <p:spPr>
          <a:xfrm flipV="1">
            <a:off x="7902554" y="1480860"/>
            <a:ext cx="1644752" cy="1189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stCxn id="17" idx="3"/>
            <a:endCxn id="7" idx="1"/>
          </p:cNvCxnSpPr>
          <p:nvPr/>
        </p:nvCxnSpPr>
        <p:spPr>
          <a:xfrm flipV="1">
            <a:off x="7902553" y="2225838"/>
            <a:ext cx="1644753" cy="436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525335" y="2773459"/>
            <a:ext cx="1385455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상품 관리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525335" y="3577960"/>
            <a:ext cx="1385455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상품 등록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547306" y="2773459"/>
            <a:ext cx="1527480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상품 삭제</a:t>
            </a:r>
          </a:p>
        </p:txBody>
      </p:sp>
      <p:cxnSp>
        <p:nvCxnSpPr>
          <p:cNvPr id="24" name="직선 연결선 23"/>
          <p:cNvCxnSpPr>
            <a:stCxn id="21" idx="3"/>
            <a:endCxn id="23" idx="1"/>
          </p:cNvCxnSpPr>
          <p:nvPr/>
        </p:nvCxnSpPr>
        <p:spPr>
          <a:xfrm>
            <a:off x="7910790" y="2958125"/>
            <a:ext cx="1636516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stCxn id="3" idx="3"/>
            <a:endCxn id="21" idx="1"/>
          </p:cNvCxnSpPr>
          <p:nvPr/>
        </p:nvCxnSpPr>
        <p:spPr>
          <a:xfrm>
            <a:off x="5300310" y="2468257"/>
            <a:ext cx="1225025" cy="48986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stCxn id="3" idx="3"/>
            <a:endCxn id="22" idx="1"/>
          </p:cNvCxnSpPr>
          <p:nvPr/>
        </p:nvCxnSpPr>
        <p:spPr>
          <a:xfrm>
            <a:off x="5300310" y="2468257"/>
            <a:ext cx="1225025" cy="129436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629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9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81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93" y="1047402"/>
            <a:ext cx="9088118" cy="56170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78339" y="2999462"/>
            <a:ext cx="21948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+mj-ea"/>
              </a:rPr>
              <a:t>중복 회원 검증</a:t>
            </a:r>
            <a:endParaRPr lang="en-US" altLang="ko-KR" dirty="0" smtClean="0">
              <a:latin typeface="+mj-ea"/>
            </a:endParaRPr>
          </a:p>
          <a:p>
            <a:r>
              <a:rPr lang="ko-KR" altLang="en-US" dirty="0" smtClean="0">
                <a:latin typeface="+mj-ea"/>
              </a:rPr>
              <a:t>해당 </a:t>
            </a:r>
            <a:r>
              <a:rPr lang="en-US" altLang="ko-KR" dirty="0" smtClean="0">
                <a:latin typeface="+mj-ea"/>
              </a:rPr>
              <a:t>ID</a:t>
            </a:r>
            <a:r>
              <a:rPr lang="ko-KR" altLang="en-US" dirty="0" smtClean="0">
                <a:latin typeface="+mj-ea"/>
              </a:rPr>
              <a:t>가 </a:t>
            </a:r>
            <a:endParaRPr lang="en-US" altLang="ko-KR" dirty="0" smtClean="0">
              <a:latin typeface="+mj-ea"/>
            </a:endParaRPr>
          </a:p>
          <a:p>
            <a:r>
              <a:rPr lang="ko-KR" altLang="en-US" dirty="0" smtClean="0">
                <a:latin typeface="+mj-ea"/>
              </a:rPr>
              <a:t>이미 존재한다면 </a:t>
            </a:r>
            <a:endParaRPr lang="en-US" altLang="ko-KR" dirty="0" smtClean="0">
              <a:latin typeface="+mj-ea"/>
            </a:endParaRPr>
          </a:p>
          <a:p>
            <a:r>
              <a:rPr lang="ko-KR" altLang="en-US" dirty="0" err="1" smtClean="0">
                <a:latin typeface="+mj-ea"/>
              </a:rPr>
              <a:t>중복회원인</a:t>
            </a:r>
            <a:r>
              <a:rPr lang="ko-KR" altLang="en-US" dirty="0" smtClean="0">
                <a:latin typeface="+mj-ea"/>
              </a:rPr>
              <a:t> </a:t>
            </a:r>
            <a:r>
              <a:rPr lang="ko-KR" altLang="en-US" dirty="0">
                <a:latin typeface="+mj-ea"/>
              </a:rPr>
              <a:t>경우로 </a:t>
            </a:r>
            <a:endParaRPr lang="en-US" altLang="ko-KR" dirty="0" smtClean="0">
              <a:latin typeface="+mj-ea"/>
            </a:endParaRPr>
          </a:p>
          <a:p>
            <a:r>
              <a:rPr lang="ko-KR" altLang="en-US" dirty="0" smtClean="0">
                <a:latin typeface="+mj-ea"/>
              </a:rPr>
              <a:t>예외를 </a:t>
            </a:r>
            <a:r>
              <a:rPr lang="ko-KR" altLang="en-US" dirty="0">
                <a:latin typeface="+mj-ea"/>
              </a:rPr>
              <a:t>발생시킴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637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473" y="4329921"/>
            <a:ext cx="6439799" cy="12132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143" y="1147887"/>
            <a:ext cx="10077450" cy="27766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b="5381"/>
          <a:stretch/>
        </p:blipFill>
        <p:spPr>
          <a:xfrm>
            <a:off x="416143" y="4440254"/>
            <a:ext cx="1801685" cy="9926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5581" y="5780755"/>
            <a:ext cx="18822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ea"/>
              </a:rPr>
              <a:t>일반 유저인지 </a:t>
            </a:r>
            <a:endParaRPr lang="en-US" altLang="ko-KR" dirty="0" smtClean="0">
              <a:latin typeface="+mj-ea"/>
            </a:endParaRPr>
          </a:p>
          <a:p>
            <a:r>
              <a:rPr lang="ko-KR" altLang="en-US" dirty="0" smtClean="0">
                <a:latin typeface="+mj-ea"/>
              </a:rPr>
              <a:t>관리자인지 구분</a:t>
            </a:r>
            <a:endParaRPr lang="ko-KR" altLang="en-US" dirty="0">
              <a:latin typeface="+mj-ea"/>
            </a:endParaRPr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48759" y="5864775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비밀번호 암호화 저장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95053" y="4326417"/>
            <a:ext cx="2896947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로그인 페이지 </a:t>
            </a:r>
            <a:r>
              <a:rPr lang="en-US" altLang="ko-KR" sz="1600" dirty="0"/>
              <a:t>URL, </a:t>
            </a:r>
            <a:endParaRPr lang="en-US" altLang="ko-KR" sz="1600" dirty="0" smtClean="0"/>
          </a:p>
          <a:p>
            <a:r>
              <a:rPr lang="ko-KR" altLang="en-US" sz="1600" dirty="0" smtClean="0"/>
              <a:t>로그인 </a:t>
            </a:r>
            <a:r>
              <a:rPr lang="ko-KR" altLang="en-US" sz="1600" dirty="0"/>
              <a:t>성공 시 이동할 </a:t>
            </a:r>
            <a:r>
              <a:rPr lang="en-US" altLang="ko-KR" sz="1600" dirty="0"/>
              <a:t>URL, </a:t>
            </a:r>
            <a:endParaRPr lang="en-US" altLang="ko-KR" sz="1600" dirty="0" smtClean="0"/>
          </a:p>
          <a:p>
            <a:r>
              <a:rPr lang="ko-KR" altLang="en-US" sz="1600" dirty="0" smtClean="0"/>
              <a:t>로그인 </a:t>
            </a:r>
            <a:r>
              <a:rPr lang="ko-KR" altLang="en-US" sz="1600" dirty="0"/>
              <a:t>시 사용할 </a:t>
            </a:r>
            <a:r>
              <a:rPr lang="ko-KR" altLang="en-US" sz="1600" dirty="0" err="1"/>
              <a:t>파라미터</a:t>
            </a:r>
            <a:r>
              <a:rPr lang="ko-KR" altLang="en-US" sz="1600" dirty="0"/>
              <a:t> </a:t>
            </a:r>
            <a:endParaRPr lang="en-US" altLang="ko-KR" sz="1600" dirty="0" smtClean="0"/>
          </a:p>
          <a:p>
            <a:r>
              <a:rPr lang="ko-KR" altLang="en-US" sz="1600" dirty="0" smtClean="0"/>
              <a:t>이름으로 </a:t>
            </a:r>
            <a:r>
              <a:rPr lang="ko-KR" altLang="en-US" sz="1600" dirty="0"/>
              <a:t>회원가입에 사용한 </a:t>
            </a:r>
            <a:endParaRPr lang="en-US" altLang="ko-KR" sz="1600" dirty="0" smtClean="0"/>
          </a:p>
          <a:p>
            <a:r>
              <a:rPr lang="en-US" altLang="ko-KR" sz="1600" dirty="0" smtClean="0"/>
              <a:t>username</a:t>
            </a:r>
            <a:r>
              <a:rPr lang="ko-KR" altLang="en-US" sz="1600" dirty="0"/>
              <a:t>을 지정</a:t>
            </a:r>
            <a:r>
              <a:rPr lang="en-US" altLang="ko-KR" sz="1600" dirty="0"/>
              <a:t>, </a:t>
            </a:r>
            <a:r>
              <a:rPr lang="ko-KR" altLang="en-US" sz="1600" dirty="0"/>
              <a:t>로그인 실패 </a:t>
            </a:r>
            <a:endParaRPr lang="en-US" altLang="ko-KR" sz="1600" dirty="0" smtClean="0"/>
          </a:p>
          <a:p>
            <a:r>
              <a:rPr lang="ko-KR" altLang="en-US" sz="1600" dirty="0" smtClean="0"/>
              <a:t>시 </a:t>
            </a:r>
            <a:r>
              <a:rPr lang="ko-KR" altLang="en-US" sz="1600" dirty="0"/>
              <a:t>이동할 </a:t>
            </a:r>
            <a:r>
              <a:rPr lang="en-US" altLang="ko-KR" sz="1600" dirty="0"/>
              <a:t>URL </a:t>
            </a:r>
            <a:r>
              <a:rPr lang="ko-KR" altLang="en-US" sz="1600" dirty="0"/>
              <a:t>설정을 한다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endParaRPr lang="ko-KR" altLang="en-US" dirty="0"/>
          </a:p>
        </p:txBody>
      </p:sp>
      <p:sp>
        <p:nvSpPr>
          <p:cNvPr id="9" name="오른쪽 화살표 8"/>
          <p:cNvSpPr/>
          <p:nvPr/>
        </p:nvSpPr>
        <p:spPr>
          <a:xfrm rot="16200000">
            <a:off x="9740537" y="3981796"/>
            <a:ext cx="224444" cy="34812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 rot="16200000">
            <a:off x="5019982" y="5556814"/>
            <a:ext cx="224444" cy="34812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 rot="16200000">
            <a:off x="1112017" y="5443843"/>
            <a:ext cx="224444" cy="34812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47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33" y="1328416"/>
            <a:ext cx="10307488" cy="25530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33" y="4159905"/>
            <a:ext cx="7763958" cy="17718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87333" y="6293363"/>
            <a:ext cx="3344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페이지로 이동하는 소스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36824" y="4332725"/>
            <a:ext cx="40570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할 유저의 </a:t>
            </a:r>
            <a:endParaRPr lang="en-US" altLang="ko-KR" dirty="0" smtClean="0"/>
          </a:p>
          <a:p>
            <a:r>
              <a:rPr lang="en-US" altLang="ko-KR" dirty="0" smtClean="0"/>
              <a:t>username</a:t>
            </a:r>
            <a:r>
              <a:rPr lang="ko-KR" altLang="en-US" dirty="0"/>
              <a:t>을 </a:t>
            </a:r>
            <a:r>
              <a:rPr lang="ko-KR" altLang="en-US" dirty="0" err="1"/>
              <a:t>파라미터로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r>
              <a:rPr lang="ko-KR" altLang="en-US" dirty="0" smtClean="0"/>
              <a:t>전달받고</a:t>
            </a:r>
            <a:r>
              <a:rPr lang="en-US" altLang="ko-KR" dirty="0"/>
              <a:t>, User</a:t>
            </a:r>
            <a:r>
              <a:rPr lang="ko-KR" altLang="en-US" dirty="0"/>
              <a:t>객체를 생성하기 </a:t>
            </a:r>
            <a:endParaRPr lang="en-US" altLang="ko-KR" dirty="0" smtClean="0"/>
          </a:p>
          <a:p>
            <a:r>
              <a:rPr lang="ko-KR" altLang="en-US" dirty="0" smtClean="0"/>
              <a:t>위해서 </a:t>
            </a:r>
            <a:r>
              <a:rPr lang="ko-KR" altLang="en-US" dirty="0" err="1"/>
              <a:t>생성자로</a:t>
            </a:r>
            <a:r>
              <a:rPr lang="ko-KR" altLang="en-US" dirty="0"/>
              <a:t> 회원의 </a:t>
            </a:r>
            <a:r>
              <a:rPr lang="en-US" altLang="ko-KR" dirty="0" smtClean="0"/>
              <a:t>ID, </a:t>
            </a:r>
          </a:p>
          <a:p>
            <a:r>
              <a:rPr lang="ko-KR" altLang="en-US" dirty="0" smtClean="0"/>
              <a:t>비밀번호</a:t>
            </a:r>
            <a:r>
              <a:rPr lang="en-US" altLang="ko-KR" dirty="0"/>
              <a:t>, role</a:t>
            </a:r>
            <a:r>
              <a:rPr lang="ko-KR" altLang="en-US" dirty="0"/>
              <a:t>을 </a:t>
            </a:r>
            <a:r>
              <a:rPr lang="ko-KR" altLang="en-US" dirty="0" err="1"/>
              <a:t>파라미터로</a:t>
            </a:r>
            <a:r>
              <a:rPr lang="ko-KR" altLang="en-US" dirty="0"/>
              <a:t> 넘겨준다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오른쪽 화살표 6"/>
          <p:cNvSpPr/>
          <p:nvPr/>
        </p:nvSpPr>
        <p:spPr>
          <a:xfrm rot="16200000">
            <a:off x="9010092" y="3980662"/>
            <a:ext cx="224444" cy="34812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 rot="16200000">
            <a:off x="3608066" y="5996394"/>
            <a:ext cx="224444" cy="34812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01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21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440" y="1850204"/>
            <a:ext cx="9631119" cy="23599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59950" y="4746170"/>
            <a:ext cx="4708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ItemController</a:t>
            </a:r>
            <a:r>
              <a:rPr lang="ko-KR" altLang="en-US" dirty="0"/>
              <a:t>에서 상품 상세 페이지로 이동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이미지는 </a:t>
            </a:r>
            <a:r>
              <a:rPr lang="en-US" altLang="ko-KR" dirty="0" err="1"/>
              <a:t>itemImgDtoList</a:t>
            </a:r>
            <a:r>
              <a:rPr lang="ko-KR" altLang="en-US" dirty="0"/>
              <a:t>의 첫번째 이미지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오른쪽 화살표 5"/>
          <p:cNvSpPr/>
          <p:nvPr/>
        </p:nvSpPr>
        <p:spPr>
          <a:xfrm rot="16200000">
            <a:off x="5527983" y="4299394"/>
            <a:ext cx="224444" cy="34812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47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B9483609-E08A-6EE1-3024-79280B655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7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52" y="1197078"/>
            <a:ext cx="11687695" cy="521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19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97" y="966479"/>
            <a:ext cx="6604845" cy="21022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55" y="4744761"/>
            <a:ext cx="10345594" cy="15527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7838" y="931804"/>
            <a:ext cx="5078688" cy="28074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9424" y="3605719"/>
            <a:ext cx="5739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CartItemRepository</a:t>
            </a:r>
            <a:r>
              <a:rPr lang="en-US" altLang="ko-KR" dirty="0"/>
              <a:t> </a:t>
            </a:r>
            <a:r>
              <a:rPr lang="ko-KR" altLang="en-US" dirty="0"/>
              <a:t>리스트를 조회할 </a:t>
            </a:r>
            <a:r>
              <a:rPr lang="en-US" altLang="ko-KR" dirty="0"/>
              <a:t>JPQL </a:t>
            </a:r>
            <a:r>
              <a:rPr lang="ko-KR" altLang="en-US" dirty="0" err="1"/>
              <a:t>쿼리문을</a:t>
            </a:r>
            <a:r>
              <a:rPr lang="ko-KR" altLang="en-US" dirty="0"/>
              <a:t> 작성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18179" y="3964752"/>
            <a:ext cx="53610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/>
              <a:t>CartService</a:t>
            </a:r>
            <a:r>
              <a:rPr lang="ko-KR" altLang="en-US" sz="1600" dirty="0"/>
              <a:t>에서 현재 로그인한 회원의 장바구니 상품 조회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r>
              <a:rPr lang="ko-KR" altLang="en-US" sz="1600" dirty="0"/>
              <a:t>현재 로그인한 회원의 장바구니 </a:t>
            </a:r>
            <a:r>
              <a:rPr lang="en-US" altLang="ko-KR" sz="1600" dirty="0"/>
              <a:t>entity</a:t>
            </a:r>
            <a:r>
              <a:rPr lang="ko-KR" altLang="en-US" sz="1600" dirty="0"/>
              <a:t>를 조회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r>
              <a:rPr lang="ko-KR" altLang="en-US" sz="1600" dirty="0"/>
              <a:t>장바구니 사용 이력이 없을 경우 빈 리스트를 반환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35265" y="6514203"/>
            <a:ext cx="747191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현재 로그인한 사용자 이메일 정보를 이용하여 장바구니에 담긴 상품 정보를 조회</a:t>
            </a:r>
            <a:r>
              <a:rPr lang="en-US" altLang="ko-KR" sz="1600" dirty="0"/>
              <a:t>.</a:t>
            </a:r>
          </a:p>
          <a:p>
            <a:endParaRPr lang="ko-KR" altLang="en-US" dirty="0"/>
          </a:p>
        </p:txBody>
      </p:sp>
      <p:sp>
        <p:nvSpPr>
          <p:cNvPr id="9" name="오른쪽 화살표 8"/>
          <p:cNvSpPr/>
          <p:nvPr/>
        </p:nvSpPr>
        <p:spPr>
          <a:xfrm rot="16200000">
            <a:off x="3371697" y="3226295"/>
            <a:ext cx="224444" cy="34812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 rot="16200000">
            <a:off x="9513385" y="3685904"/>
            <a:ext cx="224444" cy="34812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 rot="16200000">
            <a:off x="5484939" y="6244516"/>
            <a:ext cx="224444" cy="34812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5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02" y="1936866"/>
            <a:ext cx="11250595" cy="31338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34814" y="5486400"/>
            <a:ext cx="81603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@</a:t>
            </a:r>
            <a:r>
              <a:rPr lang="en-US" altLang="ko-KR" dirty="0" err="1"/>
              <a:t>DeleteMapping</a:t>
            </a:r>
            <a:r>
              <a:rPr lang="ko-KR" altLang="en-US" dirty="0"/>
              <a:t>을 사용하여 요청된 자원을 삭제함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수정 권한을 체크하고 권한이 없다면 </a:t>
            </a:r>
            <a:r>
              <a:rPr lang="en-US" altLang="ko-KR" dirty="0"/>
              <a:t>“</a:t>
            </a:r>
            <a:r>
              <a:rPr lang="ko-KR" altLang="en-US" dirty="0"/>
              <a:t>수정 권한이 없습니다</a:t>
            </a:r>
            <a:r>
              <a:rPr lang="en-US" altLang="ko-KR" dirty="0"/>
              <a:t>.” </a:t>
            </a:r>
            <a:r>
              <a:rPr lang="ko-KR" altLang="en-US" dirty="0"/>
              <a:t>라는 문구를 출력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5" name="오른쪽 화살표 4"/>
          <p:cNvSpPr/>
          <p:nvPr/>
        </p:nvSpPr>
        <p:spPr>
          <a:xfrm rot="16200000">
            <a:off x="5302747" y="5104519"/>
            <a:ext cx="224444" cy="34812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45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945198" y="1803311"/>
            <a:ext cx="384574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 smtClean="0"/>
              <a:t>OrderController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에서 </a:t>
            </a:r>
            <a:r>
              <a:rPr lang="ko-KR" altLang="en-US" sz="1600" dirty="0" err="1" smtClean="0"/>
              <a:t>구매이력</a:t>
            </a:r>
            <a:r>
              <a:rPr lang="ko-KR" altLang="en-US" sz="1600" dirty="0" smtClean="0"/>
              <a:t> 조회를 위한 </a:t>
            </a:r>
            <a:r>
              <a:rPr lang="ko-KR" altLang="en-US" sz="1600" dirty="0" err="1" smtClean="0"/>
              <a:t>로직</a:t>
            </a:r>
            <a:r>
              <a:rPr lang="ko-KR" altLang="en-US" sz="1600" dirty="0" smtClean="0"/>
              <a:t> 호출 </a:t>
            </a:r>
            <a:r>
              <a:rPr lang="ko-KR" altLang="en-US" sz="1600" dirty="0" err="1" smtClean="0"/>
              <a:t>메소드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 smtClean="0"/>
              <a:t>한 번에 가져 올 주문의 </a:t>
            </a:r>
            <a:endParaRPr lang="en-US" altLang="ko-KR" sz="1600" dirty="0" smtClean="0"/>
          </a:p>
          <a:p>
            <a:r>
              <a:rPr lang="ko-KR" altLang="en-US" sz="1600" dirty="0" smtClean="0"/>
              <a:t>개수는 </a:t>
            </a:r>
            <a:r>
              <a:rPr lang="en-US" altLang="ko-KR" sz="1600" dirty="0" smtClean="0"/>
              <a:t>4</a:t>
            </a:r>
            <a:r>
              <a:rPr lang="ko-KR" altLang="en-US" sz="1600" dirty="0" smtClean="0"/>
              <a:t>개로 설정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 smtClean="0"/>
              <a:t>현재 로그인한 회원은 </a:t>
            </a:r>
            <a:r>
              <a:rPr lang="en-US" altLang="ko-KR" sz="1600" dirty="0" smtClean="0"/>
              <a:t>username</a:t>
            </a:r>
            <a:r>
              <a:rPr lang="ko-KR" altLang="en-US" sz="1600" dirty="0" smtClean="0"/>
              <a:t>과 </a:t>
            </a:r>
            <a:r>
              <a:rPr lang="ko-KR" altLang="en-US" sz="1600" dirty="0" err="1" smtClean="0"/>
              <a:t>페이징</a:t>
            </a:r>
            <a:r>
              <a:rPr lang="ko-KR" altLang="en-US" sz="1600" dirty="0" smtClean="0"/>
              <a:t> 객체를 </a:t>
            </a:r>
            <a:r>
              <a:rPr lang="ko-KR" altLang="en-US" sz="1600" dirty="0" err="1" smtClean="0"/>
              <a:t>파라미터로</a:t>
            </a:r>
            <a:r>
              <a:rPr lang="ko-KR" altLang="en-US" sz="1600" dirty="0" smtClean="0"/>
              <a:t> 전달하여 주문 목록 데이터를 리턴 값으로 받는다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24" y="5217267"/>
            <a:ext cx="8134350" cy="10858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89" y="924454"/>
            <a:ext cx="7226976" cy="413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7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27" y="1091637"/>
            <a:ext cx="10888595" cy="28311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92" y="3997162"/>
            <a:ext cx="10002646" cy="27864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069685" y="1335391"/>
            <a:ext cx="28328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브라우저 </a:t>
            </a:r>
            <a:r>
              <a:rPr lang="en-US" altLang="ko-KR" sz="1600" dirty="0" err="1">
                <a:solidFill>
                  <a:schemeClr val="bg1"/>
                </a:solidFill>
              </a:rPr>
              <a:t>url</a:t>
            </a:r>
            <a:r>
              <a:rPr lang="ko-KR" altLang="en-US" sz="1600" dirty="0">
                <a:solidFill>
                  <a:schemeClr val="bg1"/>
                </a:solidFill>
              </a:rPr>
              <a:t>에 </a:t>
            </a:r>
            <a:r>
              <a:rPr lang="en-US" altLang="ko-KR" sz="1600" dirty="0">
                <a:solidFill>
                  <a:schemeClr val="bg1"/>
                </a:solidFill>
              </a:rPr>
              <a:t>/images</a:t>
            </a:r>
            <a:r>
              <a:rPr lang="ko-KR" altLang="en-US" sz="1600" dirty="0">
                <a:solidFill>
                  <a:schemeClr val="bg1"/>
                </a:solidFill>
              </a:rPr>
              <a:t>로 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</a:rPr>
              <a:t>시작하는 </a:t>
            </a:r>
            <a:r>
              <a:rPr lang="ko-KR" altLang="en-US" sz="1600" dirty="0">
                <a:solidFill>
                  <a:schemeClr val="bg1"/>
                </a:solidFill>
              </a:rPr>
              <a:t>경우 </a:t>
            </a:r>
            <a:r>
              <a:rPr lang="en-US" altLang="ko-KR" sz="1600" dirty="0" err="1">
                <a:solidFill>
                  <a:schemeClr val="bg1"/>
                </a:solidFill>
              </a:rPr>
              <a:t>uploadPath</a:t>
            </a:r>
            <a:r>
              <a:rPr lang="ko-KR" altLang="en-US" sz="1600" dirty="0">
                <a:solidFill>
                  <a:schemeClr val="bg1"/>
                </a:solidFill>
              </a:rPr>
              <a:t>에 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</a:rPr>
              <a:t>설정한 </a:t>
            </a:r>
            <a:r>
              <a:rPr lang="ko-KR" altLang="en-US" sz="1600" dirty="0">
                <a:solidFill>
                  <a:schemeClr val="bg1"/>
                </a:solidFill>
              </a:rPr>
              <a:t>폴더 기준으로 파일을 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</a:rPr>
              <a:t>읽어오도록 </a:t>
            </a:r>
            <a:r>
              <a:rPr lang="ko-KR" altLang="en-US" sz="1600" dirty="0">
                <a:solidFill>
                  <a:schemeClr val="bg1"/>
                </a:solidFill>
              </a:rPr>
              <a:t>설정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322586" y="5390383"/>
            <a:ext cx="16225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업로드한 파일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형식을 만들어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저장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53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60" y="943231"/>
            <a:ext cx="11317279" cy="57485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51835" y="2259724"/>
            <a:ext cx="3858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입력받은</a:t>
            </a:r>
            <a:r>
              <a:rPr lang="ko-KR" altLang="en-US" dirty="0">
                <a:solidFill>
                  <a:schemeClr val="bg1"/>
                </a:solidFill>
              </a:rPr>
              <a:t> 상품 이미지 정보를 저장함</a:t>
            </a:r>
          </a:p>
        </p:txBody>
      </p:sp>
    </p:spTree>
    <p:extLst>
      <p:ext uri="{BB962C8B-B14F-4D97-AF65-F5344CB8AC3E}">
        <p14:creationId xmlns:p14="http://schemas.microsoft.com/office/powerpoint/2010/main" val="150445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98" y="1550606"/>
            <a:ext cx="10902604" cy="43141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65505" y="2767463"/>
            <a:ext cx="4357283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 err="1">
                <a:solidFill>
                  <a:schemeClr val="bg1"/>
                </a:solidFill>
              </a:rPr>
              <a:t>ItemService</a:t>
            </a:r>
            <a:r>
              <a:rPr lang="ko-KR" altLang="en-US" sz="1700" dirty="0">
                <a:solidFill>
                  <a:schemeClr val="bg1"/>
                </a:solidFill>
              </a:rPr>
              <a:t>에서의 상품등록</a:t>
            </a:r>
            <a:r>
              <a:rPr lang="en-US" altLang="ko-KR" sz="17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700" dirty="0">
              <a:solidFill>
                <a:schemeClr val="bg1"/>
              </a:solidFill>
            </a:endParaRPr>
          </a:p>
          <a:p>
            <a:r>
              <a:rPr lang="ko-KR" altLang="en-US" sz="1700" dirty="0">
                <a:solidFill>
                  <a:schemeClr val="bg1"/>
                </a:solidFill>
              </a:rPr>
              <a:t>상품 등록 폼으로부터 </a:t>
            </a:r>
            <a:r>
              <a:rPr lang="ko-KR" altLang="en-US" sz="1700" dirty="0" err="1">
                <a:solidFill>
                  <a:schemeClr val="bg1"/>
                </a:solidFill>
              </a:rPr>
              <a:t>입력받은</a:t>
            </a:r>
            <a:r>
              <a:rPr lang="ko-KR" altLang="en-US" sz="1700" dirty="0">
                <a:solidFill>
                  <a:schemeClr val="bg1"/>
                </a:solidFill>
              </a:rPr>
              <a:t> </a:t>
            </a:r>
            <a:r>
              <a:rPr lang="ko-KR" altLang="en-US" sz="1700" dirty="0" smtClean="0">
                <a:solidFill>
                  <a:schemeClr val="bg1"/>
                </a:solidFill>
              </a:rPr>
              <a:t>데이터를</a:t>
            </a:r>
            <a:endParaRPr lang="en-US" altLang="ko-KR" sz="1700" dirty="0" smtClean="0">
              <a:solidFill>
                <a:schemeClr val="bg1"/>
              </a:solidFill>
            </a:endParaRPr>
          </a:p>
          <a:p>
            <a:r>
              <a:rPr lang="ko-KR" altLang="en-US" sz="1700" dirty="0" smtClean="0">
                <a:solidFill>
                  <a:schemeClr val="bg1"/>
                </a:solidFill>
              </a:rPr>
              <a:t> </a:t>
            </a:r>
            <a:r>
              <a:rPr lang="ko-KR" altLang="en-US" sz="1700" dirty="0">
                <a:solidFill>
                  <a:schemeClr val="bg1"/>
                </a:solidFill>
              </a:rPr>
              <a:t>이용하여 </a:t>
            </a:r>
            <a:r>
              <a:rPr lang="en-US" altLang="ko-KR" sz="1700" dirty="0">
                <a:solidFill>
                  <a:schemeClr val="bg1"/>
                </a:solidFill>
              </a:rPr>
              <a:t>item </a:t>
            </a:r>
            <a:r>
              <a:rPr lang="ko-KR" altLang="en-US" sz="1700" dirty="0">
                <a:solidFill>
                  <a:schemeClr val="bg1"/>
                </a:solidFill>
              </a:rPr>
              <a:t>객체 생성 및 저장</a:t>
            </a:r>
            <a:r>
              <a:rPr lang="en-US" altLang="ko-KR" sz="1700" dirty="0">
                <a:solidFill>
                  <a:schemeClr val="bg1"/>
                </a:solidFill>
              </a:rPr>
              <a:t>. </a:t>
            </a:r>
          </a:p>
          <a:p>
            <a:endParaRPr lang="en-US" altLang="ko-KR" sz="1700" dirty="0">
              <a:solidFill>
                <a:schemeClr val="bg1"/>
              </a:solidFill>
            </a:endParaRPr>
          </a:p>
          <a:p>
            <a:r>
              <a:rPr lang="ko-KR" altLang="en-US" sz="1700" dirty="0">
                <a:solidFill>
                  <a:schemeClr val="bg1"/>
                </a:solidFill>
              </a:rPr>
              <a:t>첫번째 이미지를 상품의 대표 이미지로 설정</a:t>
            </a:r>
          </a:p>
        </p:txBody>
      </p:sp>
    </p:spTree>
    <p:extLst>
      <p:ext uri="{BB962C8B-B14F-4D97-AF65-F5344CB8AC3E}">
        <p14:creationId xmlns:p14="http://schemas.microsoft.com/office/powerpoint/2010/main" val="155419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71" y="920823"/>
            <a:ext cx="11164858" cy="57853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89986" y="1082566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상품 등록 페이지로 접근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81545" y="3429000"/>
            <a:ext cx="28793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상품 등록 시 </a:t>
            </a:r>
            <a:r>
              <a:rPr lang="ko-KR" altLang="en-US" sz="1600" dirty="0" err="1">
                <a:solidFill>
                  <a:schemeClr val="bg1"/>
                </a:solidFill>
              </a:rPr>
              <a:t>필수값이</a:t>
            </a:r>
            <a:r>
              <a:rPr lang="ko-KR" altLang="en-US" sz="1600" dirty="0">
                <a:solidFill>
                  <a:schemeClr val="bg1"/>
                </a:solidFill>
              </a:rPr>
              <a:t> 없거나 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</a:rPr>
              <a:t>첫번째 </a:t>
            </a:r>
            <a:r>
              <a:rPr lang="ko-KR" altLang="en-US" sz="1600" dirty="0">
                <a:solidFill>
                  <a:schemeClr val="bg1"/>
                </a:solidFill>
              </a:rPr>
              <a:t>이미지가 없다면 상품 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</a:rPr>
              <a:t>등록 </a:t>
            </a:r>
            <a:r>
              <a:rPr lang="ko-KR" altLang="en-US" sz="1600" dirty="0">
                <a:solidFill>
                  <a:schemeClr val="bg1"/>
                </a:solidFill>
              </a:rPr>
              <a:t>페이지로 이동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37075" y="5144510"/>
            <a:ext cx="3541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에러 발생 시 상품 등록 페이지로 전환</a:t>
            </a:r>
          </a:p>
        </p:txBody>
      </p:sp>
    </p:spTree>
    <p:extLst>
      <p:ext uri="{BB962C8B-B14F-4D97-AF65-F5344CB8AC3E}">
        <p14:creationId xmlns:p14="http://schemas.microsoft.com/office/powerpoint/2010/main" val="60519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13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4" y="1233153"/>
            <a:ext cx="10545647" cy="35437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4" y="5795758"/>
            <a:ext cx="7030431" cy="4286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54276" y="5148344"/>
            <a:ext cx="6770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조회된 데이터를 </a:t>
            </a:r>
            <a:r>
              <a:rPr lang="en-US" altLang="ko-KR" dirty="0"/>
              <a:t>Page </a:t>
            </a:r>
            <a:r>
              <a:rPr lang="ko-KR" altLang="en-US" dirty="0"/>
              <a:t>클래스의 구현체인 </a:t>
            </a:r>
            <a:r>
              <a:rPr lang="en-US" altLang="ko-KR" dirty="0" err="1"/>
              <a:t>PageImpl</a:t>
            </a:r>
            <a:r>
              <a:rPr lang="en-US" altLang="ko-KR" dirty="0"/>
              <a:t> </a:t>
            </a:r>
            <a:r>
              <a:rPr lang="ko-KR" altLang="en-US" dirty="0"/>
              <a:t>객체로 반환함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6" name="오른쪽 화살표 5"/>
          <p:cNvSpPr/>
          <p:nvPr/>
        </p:nvSpPr>
        <p:spPr>
          <a:xfrm rot="16200000">
            <a:off x="5427308" y="4807441"/>
            <a:ext cx="224444" cy="34812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46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59" y="955279"/>
            <a:ext cx="5659464" cy="30805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76" y="955279"/>
            <a:ext cx="6016346" cy="58029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34682" y="4201332"/>
            <a:ext cx="540705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600" dirty="0"/>
          </a:p>
          <a:p>
            <a:r>
              <a:rPr lang="en-US" altLang="ko-KR" sz="1600" dirty="0" err="1"/>
              <a:t>searchBy</a:t>
            </a:r>
            <a:r>
              <a:rPr lang="ko-KR" altLang="en-US" sz="1600" dirty="0"/>
              <a:t>의 값에 따라서 상품명 또는 상품 </a:t>
            </a:r>
            <a:r>
              <a:rPr lang="ko-KR" altLang="en-US" sz="1600" dirty="0" err="1"/>
              <a:t>생성자</a:t>
            </a:r>
            <a:r>
              <a:rPr lang="ko-KR" altLang="en-US" sz="1600" dirty="0"/>
              <a:t> 아이디에 </a:t>
            </a:r>
            <a:endParaRPr lang="en-US" altLang="ko-KR" sz="1600" dirty="0" smtClean="0"/>
          </a:p>
          <a:p>
            <a:r>
              <a:rPr lang="ko-KR" altLang="en-US" sz="1600" dirty="0" err="1" smtClean="0"/>
              <a:t>검색어를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포함하고 있는 상품을 조회</a:t>
            </a:r>
            <a:r>
              <a:rPr lang="en-US" altLang="ko-KR" sz="1600" dirty="0"/>
              <a:t>.</a:t>
            </a:r>
          </a:p>
          <a:p>
            <a:endParaRPr lang="ko-KR" altLang="en-US" dirty="0"/>
          </a:p>
        </p:txBody>
      </p:sp>
      <p:sp>
        <p:nvSpPr>
          <p:cNvPr id="6" name="오른쪽 화살표 5"/>
          <p:cNvSpPr/>
          <p:nvPr/>
        </p:nvSpPr>
        <p:spPr>
          <a:xfrm rot="16200000">
            <a:off x="9125989" y="4062407"/>
            <a:ext cx="224444" cy="34812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72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407B17D-A9D9-6A39-FA1D-986E9C53A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02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51" y="1270222"/>
            <a:ext cx="7316221" cy="13632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51" y="3282818"/>
            <a:ext cx="8754697" cy="22490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4564" y="2712102"/>
            <a:ext cx="7306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상품조회조건과 페이지 정보를 </a:t>
            </a:r>
            <a:r>
              <a:rPr lang="ko-KR" altLang="en-US" dirty="0" err="1"/>
              <a:t>파라미터로</a:t>
            </a:r>
            <a:r>
              <a:rPr lang="ko-KR" altLang="en-US" dirty="0"/>
              <a:t> 받아서 상품 데이터를 조회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2653" y="5636283"/>
            <a:ext cx="89396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상품 관리 화면 이동 및 조회한 상품 데이터를 화면에 전달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r>
              <a:rPr lang="ko-KR" altLang="en-US" sz="1600" dirty="0"/>
              <a:t>페이지번호가 있는 경우와 페이지 번호가 없는 경우 두 가지를 매핑함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r>
              <a:rPr lang="en-US" altLang="ko-KR" sz="1600" dirty="0" err="1"/>
              <a:t>PageRequest.of</a:t>
            </a:r>
            <a:r>
              <a:rPr lang="en-US" altLang="ko-KR" sz="1600" dirty="0"/>
              <a:t> </a:t>
            </a:r>
            <a:r>
              <a:rPr lang="ko-KR" altLang="en-US" sz="1600" dirty="0" err="1"/>
              <a:t>메소드를</a:t>
            </a:r>
            <a:r>
              <a:rPr lang="ko-KR" altLang="en-US" sz="1600" dirty="0"/>
              <a:t> 통해 </a:t>
            </a:r>
            <a:r>
              <a:rPr lang="en-US" altLang="ko-KR" sz="1600" dirty="0" err="1"/>
              <a:t>Pageable</a:t>
            </a:r>
            <a:r>
              <a:rPr lang="en-US" altLang="ko-KR" sz="1600" dirty="0"/>
              <a:t> </a:t>
            </a:r>
            <a:r>
              <a:rPr lang="ko-KR" altLang="en-US" sz="1600" dirty="0"/>
              <a:t>객체 생성</a:t>
            </a:r>
            <a:r>
              <a:rPr lang="en-US" altLang="ko-KR" sz="1600" dirty="0"/>
              <a:t>. </a:t>
            </a:r>
            <a:r>
              <a:rPr lang="ko-KR" altLang="en-US" sz="1600" dirty="0"/>
              <a:t>한 페이지 당 총 </a:t>
            </a:r>
            <a:r>
              <a:rPr lang="en-US" altLang="ko-KR" sz="1600" dirty="0"/>
              <a:t>3</a:t>
            </a:r>
            <a:r>
              <a:rPr lang="ko-KR" altLang="en-US" sz="1600" dirty="0"/>
              <a:t>개의 상품만 보여지도록 설정함</a:t>
            </a:r>
          </a:p>
        </p:txBody>
      </p:sp>
    </p:spTree>
    <p:extLst>
      <p:ext uri="{BB962C8B-B14F-4D97-AF65-F5344CB8AC3E}">
        <p14:creationId xmlns:p14="http://schemas.microsoft.com/office/powerpoint/2010/main" val="192108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0447536"/>
              </p:ext>
            </p:extLst>
          </p:nvPr>
        </p:nvGraphicFramePr>
        <p:xfrm>
          <a:off x="0" y="814388"/>
          <a:ext cx="12192000" cy="6043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3730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8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247309"/>
              </p:ext>
            </p:extLst>
          </p:nvPr>
        </p:nvGraphicFramePr>
        <p:xfrm>
          <a:off x="497378" y="936395"/>
          <a:ext cx="11197243" cy="5788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1552">
                  <a:extLst>
                    <a:ext uri="{9D8B030D-6E8A-4147-A177-3AD203B41FA5}">
                      <a16:colId xmlns:a16="http://schemas.microsoft.com/office/drawing/2014/main" val="4222818071"/>
                    </a:ext>
                  </a:extLst>
                </a:gridCol>
                <a:gridCol w="1802195">
                  <a:extLst>
                    <a:ext uri="{9D8B030D-6E8A-4147-A177-3AD203B41FA5}">
                      <a16:colId xmlns:a16="http://schemas.microsoft.com/office/drawing/2014/main" val="245102259"/>
                    </a:ext>
                  </a:extLst>
                </a:gridCol>
                <a:gridCol w="4642839">
                  <a:extLst>
                    <a:ext uri="{9D8B030D-6E8A-4147-A177-3AD203B41FA5}">
                      <a16:colId xmlns:a16="http://schemas.microsoft.com/office/drawing/2014/main" val="3380492983"/>
                    </a:ext>
                  </a:extLst>
                </a:gridCol>
                <a:gridCol w="3880657">
                  <a:extLst>
                    <a:ext uri="{9D8B030D-6E8A-4147-A177-3AD203B41FA5}">
                      <a16:colId xmlns:a16="http://schemas.microsoft.com/office/drawing/2014/main" val="3144319590"/>
                    </a:ext>
                  </a:extLst>
                </a:gridCol>
              </a:tblGrid>
              <a:tr h="58214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/>
                        <a:t>메뉴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/>
                        <a:t>기능 설명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dirty="0" smtClean="0"/>
                        <a:t>상세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2388679"/>
                  </a:ext>
                </a:extLst>
              </a:tr>
              <a:tr h="901985">
                <a:tc rowSpan="6"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200" b="0" i="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사용자</a:t>
                      </a:r>
                      <a:endParaRPr lang="ko-KR" altLang="en-US" sz="1200" b="0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i="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회원가입 창</a:t>
                      </a:r>
                      <a:endParaRPr lang="ko-KR" altLang="en-US" sz="1400" b="0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이름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, 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아이디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, 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비밀번호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, 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이메일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, 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주소를 입력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.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이메일 형식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, 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비밀번호 양식 등을</a:t>
                      </a:r>
                      <a:endParaRPr lang="en-US" altLang="ko-KR" sz="1300" b="0" dirty="0" smtClean="0">
                        <a:latin typeface="Adobe Heiti Std R" panose="020B0400000000000000" pitchFamily="34" charset="-128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비교하여 유효성 </a:t>
                      </a:r>
                      <a:r>
                        <a:rPr lang="ko-KR" altLang="en-US" sz="1300" b="0" dirty="0" err="1" smtClean="0">
                          <a:latin typeface="Adobe Heiti Std R" panose="020B0400000000000000" pitchFamily="34" charset="-128"/>
                        </a:rPr>
                        <a:t>검사실행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478692"/>
                  </a:ext>
                </a:extLst>
              </a:tr>
              <a:tr h="805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i="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로그인 창</a:t>
                      </a:r>
                      <a:endParaRPr lang="ko-KR" altLang="en-US" sz="1400" b="0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아이디와 비밀번호를 입력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.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err="1" smtClean="0">
                          <a:latin typeface="Adobe Heiti Std R" panose="020B0400000000000000" pitchFamily="34" charset="-128"/>
                        </a:rPr>
                        <a:t>회원가입한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 데이터와 일치하지 않을 시 로그인 불가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975277"/>
                  </a:ext>
                </a:extLst>
              </a:tr>
              <a:tr h="7649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i="0" dirty="0" err="1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메인페이지</a:t>
                      </a:r>
                      <a:endParaRPr lang="ko-KR" altLang="en-US" sz="1400" b="0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등록된 </a:t>
                      </a:r>
                      <a:r>
                        <a:rPr lang="ko-KR" altLang="en-US" sz="1300" b="0" dirty="0" err="1" smtClean="0">
                          <a:latin typeface="Adobe Heiti Std R" panose="020B0400000000000000" pitchFamily="34" charset="-128"/>
                        </a:rPr>
                        <a:t>상품목록을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 출력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.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-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758767"/>
                  </a:ext>
                </a:extLst>
              </a:tr>
              <a:tr h="767475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200" b="0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i="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상품 상세페이지</a:t>
                      </a:r>
                      <a:endParaRPr lang="ko-KR" altLang="en-US" sz="1400" b="0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상품의 대한 설명과 이미지를 보여주며 수량을 설정하여</a:t>
                      </a:r>
                      <a:endParaRPr lang="en-US" altLang="ko-KR" sz="1300" b="0" dirty="0" smtClean="0">
                        <a:latin typeface="Adobe Heiti Std R" panose="020B0400000000000000" pitchFamily="34" charset="-128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장바구니 혹은 </a:t>
                      </a:r>
                      <a:r>
                        <a:rPr lang="ko-KR" altLang="en-US" sz="1300" b="0" dirty="0" err="1" smtClean="0">
                          <a:latin typeface="Adobe Heiti Std R" panose="020B0400000000000000" pitchFamily="34" charset="-128"/>
                        </a:rPr>
                        <a:t>바로구매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 가능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.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-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091571"/>
                  </a:ext>
                </a:extLst>
              </a:tr>
              <a:tr h="894189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200" b="0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i="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장바구니</a:t>
                      </a:r>
                      <a:endParaRPr lang="ko-KR" altLang="en-US" sz="1400" b="0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장바구니에 담긴 상품 목록을 확인할 수 있으며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,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선택하여 개별 주문이 가능하고 수량 설정도 가능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.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-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988309"/>
                  </a:ext>
                </a:extLst>
              </a:tr>
              <a:tr h="1014383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200" b="0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i="0" dirty="0" err="1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구매이력</a:t>
                      </a:r>
                      <a:endParaRPr lang="ko-KR" altLang="en-US" sz="1400" b="0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주문이 완료된 상품들을 시간과 수량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, 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가격을 표시하여 알려줌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.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-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2189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141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045742"/>
              </p:ext>
            </p:extLst>
          </p:nvPr>
        </p:nvGraphicFramePr>
        <p:xfrm>
          <a:off x="495989" y="1849277"/>
          <a:ext cx="11198632" cy="631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3747">
                  <a:extLst>
                    <a:ext uri="{9D8B030D-6E8A-4147-A177-3AD203B41FA5}">
                      <a16:colId xmlns:a16="http://schemas.microsoft.com/office/drawing/2014/main" val="3853469324"/>
                    </a:ext>
                  </a:extLst>
                </a:gridCol>
                <a:gridCol w="4633144">
                  <a:extLst>
                    <a:ext uri="{9D8B030D-6E8A-4147-A177-3AD203B41FA5}">
                      <a16:colId xmlns:a16="http://schemas.microsoft.com/office/drawing/2014/main" val="68426222"/>
                    </a:ext>
                  </a:extLst>
                </a:gridCol>
                <a:gridCol w="3891741">
                  <a:extLst>
                    <a:ext uri="{9D8B030D-6E8A-4147-A177-3AD203B41FA5}">
                      <a16:colId xmlns:a16="http://schemas.microsoft.com/office/drawing/2014/main" val="3549472411"/>
                    </a:ext>
                  </a:extLst>
                </a:gridCol>
              </a:tblGrid>
              <a:tr h="631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메뉴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기능 설명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상세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788548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485081"/>
              </p:ext>
            </p:extLst>
          </p:nvPr>
        </p:nvGraphicFramePr>
        <p:xfrm>
          <a:off x="497378" y="2472729"/>
          <a:ext cx="11197243" cy="269778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71552">
                  <a:extLst>
                    <a:ext uri="{9D8B030D-6E8A-4147-A177-3AD203B41FA5}">
                      <a16:colId xmlns:a16="http://schemas.microsoft.com/office/drawing/2014/main" val="2378304495"/>
                    </a:ext>
                  </a:extLst>
                </a:gridCol>
                <a:gridCol w="1802195">
                  <a:extLst>
                    <a:ext uri="{9D8B030D-6E8A-4147-A177-3AD203B41FA5}">
                      <a16:colId xmlns:a16="http://schemas.microsoft.com/office/drawing/2014/main" val="1598664843"/>
                    </a:ext>
                  </a:extLst>
                </a:gridCol>
                <a:gridCol w="4635142">
                  <a:extLst>
                    <a:ext uri="{9D8B030D-6E8A-4147-A177-3AD203B41FA5}">
                      <a16:colId xmlns:a16="http://schemas.microsoft.com/office/drawing/2014/main" val="2426926985"/>
                    </a:ext>
                  </a:extLst>
                </a:gridCol>
                <a:gridCol w="3888354">
                  <a:extLst>
                    <a:ext uri="{9D8B030D-6E8A-4147-A177-3AD203B41FA5}">
                      <a16:colId xmlns:a16="http://schemas.microsoft.com/office/drawing/2014/main" val="3892392369"/>
                    </a:ext>
                  </a:extLst>
                </a:gridCol>
              </a:tblGrid>
              <a:tr h="1506678">
                <a:tc rowSpan="2"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i="0" dirty="0" smtClean="0">
                          <a:latin typeface="+mn-lt"/>
                          <a:ea typeface="+mn-ea"/>
                        </a:rPr>
                        <a:t>관리자</a:t>
                      </a:r>
                      <a:endParaRPr lang="ko-KR" altLang="en-US" sz="1200" b="1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 smtClean="0"/>
                        <a:t>상품 등록</a:t>
                      </a:r>
                      <a:endParaRPr lang="ko-KR" altLang="en-US" sz="1400" b="1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상품의 상태와 상품명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, 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가격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, 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재고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, 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상세 내용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,</a:t>
                      </a:r>
                    </a:p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이미지를 입력하여 상품을 등록 할 수</a:t>
                      </a:r>
                      <a:r>
                        <a:rPr lang="ko-KR" altLang="en-US" sz="1300" b="0" baseline="0" dirty="0" smtClean="0">
                          <a:latin typeface="Adobe Heiti Std R" panose="020B0400000000000000" pitchFamily="34" charset="-128"/>
                        </a:rPr>
                        <a:t> 있음</a:t>
                      </a:r>
                      <a:r>
                        <a:rPr lang="en-US" altLang="ko-KR" sz="1300" b="0" baseline="0" dirty="0" smtClean="0">
                          <a:latin typeface="Adobe Heiti Std R" panose="020B0400000000000000" pitchFamily="34" charset="-128"/>
                        </a:rPr>
                        <a:t>.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이미지</a:t>
                      </a:r>
                      <a:r>
                        <a:rPr lang="ko-KR" altLang="en-US" sz="1300" b="0" baseline="0" dirty="0" smtClean="0">
                          <a:latin typeface="Adobe Heiti Std R" panose="020B0400000000000000" pitchFamily="34" charset="-128"/>
                        </a:rPr>
                        <a:t> </a:t>
                      </a:r>
                      <a:r>
                        <a:rPr lang="ko-KR" altLang="en-US" sz="1300" b="0" baseline="0" dirty="0" err="1" smtClean="0">
                          <a:latin typeface="Adobe Heiti Std R" panose="020B0400000000000000" pitchFamily="34" charset="-128"/>
                        </a:rPr>
                        <a:t>미삽입</a:t>
                      </a:r>
                      <a:r>
                        <a:rPr lang="ko-KR" altLang="en-US" sz="1300" b="0" baseline="0" dirty="0" smtClean="0">
                          <a:latin typeface="Adobe Heiti Std R" panose="020B0400000000000000" pitchFamily="34" charset="-128"/>
                        </a:rPr>
                        <a:t> 시 등록 불가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428106"/>
                  </a:ext>
                </a:extLst>
              </a:tr>
              <a:tr h="1191110">
                <a:tc vMerge="1"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ko-KR" altLang="en-US" sz="1200" b="1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 smtClean="0"/>
                        <a:t>상품 관리</a:t>
                      </a:r>
                      <a:endParaRPr lang="ko-KR" altLang="en-US" sz="1400" b="1" i="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등록된 상품 목록을 출력해주고 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,</a:t>
                      </a:r>
                    </a:p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err="1" smtClean="0">
                          <a:latin typeface="Adobe Heiti Std R" panose="020B0400000000000000" pitchFamily="34" charset="-128"/>
                        </a:rPr>
                        <a:t>수정기능을</a:t>
                      </a:r>
                      <a:r>
                        <a:rPr lang="ko-KR" altLang="en-US" sz="1300" b="0" dirty="0" smtClean="0">
                          <a:latin typeface="Adobe Heiti Std R" panose="020B0400000000000000" pitchFamily="34" charset="-128"/>
                        </a:rPr>
                        <a:t> 추가하였음</a:t>
                      </a: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.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0" dirty="0" smtClean="0">
                          <a:latin typeface="Adobe Heiti Std R" panose="020B0400000000000000" pitchFamily="34" charset="-128"/>
                        </a:rPr>
                        <a:t>-</a:t>
                      </a:r>
                      <a:endParaRPr lang="ko-KR" altLang="en-US" sz="1300" b="0" dirty="0">
                        <a:latin typeface="Adobe Heiti Std R" panose="020B04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1632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028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862" y="1516142"/>
            <a:ext cx="8172275" cy="476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8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일렉트릭 블루, 블루, 보라색이(가) 표시된 사진&#10;&#10;자동 생성된 설명">
            <a:extLst>
              <a:ext uri="{FF2B5EF4-FFF2-40B4-BE49-F238E27FC236}">
                <a16:creationId xmlns:a16="http://schemas.microsoft.com/office/drawing/2014/main" id="{C721C141-25E0-7197-8FC9-7C43EFEC1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59692" y="1709298"/>
            <a:ext cx="8872616" cy="386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2500" b="1" dirty="0" smtClean="0">
                <a:solidFill>
                  <a:schemeClr val="bg1"/>
                </a:solidFill>
              </a:rPr>
              <a:t>저희는 </a:t>
            </a:r>
            <a:r>
              <a:rPr lang="ko-KR" altLang="en-US" sz="2500" b="1" dirty="0" err="1">
                <a:solidFill>
                  <a:schemeClr val="bg1"/>
                </a:solidFill>
              </a:rPr>
              <a:t>서로다른</a:t>
            </a:r>
            <a:r>
              <a:rPr lang="ko-KR" altLang="en-US" sz="2500" b="1" dirty="0">
                <a:solidFill>
                  <a:schemeClr val="bg1"/>
                </a:solidFill>
              </a:rPr>
              <a:t> 연령대의 조원들이 있습니다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pPr>
              <a:spcBef>
                <a:spcPts val="300"/>
              </a:spcBef>
            </a:pPr>
            <a:r>
              <a:rPr lang="ko-KR" altLang="en-US" sz="2500" b="1" dirty="0" smtClean="0">
                <a:solidFill>
                  <a:schemeClr val="bg1"/>
                </a:solidFill>
              </a:rPr>
              <a:t>이 연령대는 각자 다른 경험을 </a:t>
            </a:r>
            <a:r>
              <a:rPr lang="ko-KR" altLang="en-US" sz="2500" b="1" dirty="0">
                <a:solidFill>
                  <a:schemeClr val="bg1"/>
                </a:solidFill>
              </a:rPr>
              <a:t>가지고 있기 때문에,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2500" b="1" dirty="0">
                <a:solidFill>
                  <a:schemeClr val="bg1"/>
                </a:solidFill>
              </a:rPr>
              <a:t>서로를 보완하고 협력하여 일을 할 수 </a:t>
            </a:r>
            <a:r>
              <a:rPr lang="ko-KR" altLang="en-US" sz="2500" b="1" dirty="0" smtClean="0">
                <a:solidFill>
                  <a:schemeClr val="bg1"/>
                </a:solidFill>
              </a:rPr>
              <a:t>있으며</a:t>
            </a:r>
            <a:r>
              <a:rPr lang="en-US" altLang="ko-KR" sz="2500" b="1" dirty="0" smtClean="0">
                <a:solidFill>
                  <a:schemeClr val="bg1"/>
                </a:solidFill>
              </a:rPr>
              <a:t>,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2500" b="1" dirty="0">
                <a:solidFill>
                  <a:schemeClr val="bg1"/>
                </a:solidFill>
              </a:rPr>
              <a:t>이러한 경험은 팀워크와 </a:t>
            </a:r>
            <a:r>
              <a:rPr lang="ko-KR" altLang="en-US" sz="2500" b="1" dirty="0" smtClean="0">
                <a:solidFill>
                  <a:schemeClr val="bg1"/>
                </a:solidFill>
              </a:rPr>
              <a:t>협동심</a:t>
            </a:r>
            <a:r>
              <a:rPr lang="en-US" altLang="ko-KR" sz="25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2500" b="1" dirty="0" smtClean="0">
                <a:solidFill>
                  <a:schemeClr val="bg1"/>
                </a:solidFill>
              </a:rPr>
              <a:t>사회성을 </a:t>
            </a:r>
            <a:r>
              <a:rPr lang="ko-KR" altLang="en-US" sz="2500" b="1" dirty="0">
                <a:solidFill>
                  <a:schemeClr val="bg1"/>
                </a:solidFill>
              </a:rPr>
              <a:t>기르는 </a:t>
            </a:r>
            <a:r>
              <a:rPr lang="ko-KR" altLang="en-US" sz="2500" b="1" dirty="0" smtClean="0">
                <a:solidFill>
                  <a:schemeClr val="bg1"/>
                </a:solidFill>
              </a:rPr>
              <a:t>데</a:t>
            </a:r>
            <a:endParaRPr lang="en-US" altLang="ko-KR" sz="2500" b="1" dirty="0" smtClean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2500" b="1" dirty="0" smtClean="0">
                <a:solidFill>
                  <a:schemeClr val="bg1"/>
                </a:solidFill>
              </a:rPr>
              <a:t>도움이 됩니다</a:t>
            </a:r>
            <a:r>
              <a:rPr lang="en-US" altLang="ko-KR" sz="2500" b="1" dirty="0" smtClean="0">
                <a:solidFill>
                  <a:schemeClr val="bg1"/>
                </a:solidFill>
              </a:rPr>
              <a:t>.</a:t>
            </a:r>
          </a:p>
          <a:p>
            <a:pPr>
              <a:spcBef>
                <a:spcPts val="300"/>
              </a:spcBef>
            </a:pPr>
            <a:endParaRPr lang="en-US" altLang="ko-KR" sz="2500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2500" b="1" dirty="0">
                <a:solidFill>
                  <a:schemeClr val="bg1"/>
                </a:solidFill>
              </a:rPr>
              <a:t>또한 팀의 다양성을 높일 수 있습니다.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2500" b="1" dirty="0">
                <a:solidFill>
                  <a:schemeClr val="bg1"/>
                </a:solidFill>
              </a:rPr>
              <a:t>이러한 다양성은 팀의 창의력과 혁신을 높이는 데 도움이 되어 </a:t>
            </a:r>
            <a:endParaRPr lang="en-US" altLang="ko-KR" sz="2500" b="1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2500" b="1" dirty="0">
                <a:solidFill>
                  <a:schemeClr val="bg1"/>
                </a:solidFill>
              </a:rPr>
              <a:t>현재 팀원들을 선정하게 되었습니다.</a:t>
            </a:r>
          </a:p>
        </p:txBody>
      </p:sp>
    </p:spTree>
    <p:extLst>
      <p:ext uri="{BB962C8B-B14F-4D97-AF65-F5344CB8AC3E}">
        <p14:creationId xmlns:p14="http://schemas.microsoft.com/office/powerpoint/2010/main" val="225790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093" y="927092"/>
            <a:ext cx="4128939" cy="55784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841" y="1084305"/>
            <a:ext cx="4328446" cy="556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06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2697</TotalTime>
  <Words>959</Words>
  <Application>Microsoft Office PowerPoint</Application>
  <PresentationFormat>와이드스크린</PresentationFormat>
  <Paragraphs>170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2" baseType="lpstr">
      <vt:lpstr>Adobe Heiti Std R</vt:lpstr>
      <vt:lpstr>Adobe 고딕 Std B</vt:lpstr>
      <vt:lpstr>HY견고딕</vt:lpstr>
      <vt:lpstr>나눔명조</vt:lpstr>
      <vt:lpstr>맑은 고딕</vt:lpstr>
      <vt:lpstr>Arial</vt:lpstr>
      <vt:lpstr>Calibri</vt:lpstr>
      <vt:lpstr>Calibri Light</vt:lpstr>
      <vt:lpstr>Wingdings 2</vt:lpstr>
      <vt:lpstr>HDOfficeLightV0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</dc:creator>
  <cp:lastModifiedBy>a</cp:lastModifiedBy>
  <cp:revision>151</cp:revision>
  <dcterms:created xsi:type="dcterms:W3CDTF">2023-04-24T05:53:50Z</dcterms:created>
  <dcterms:modified xsi:type="dcterms:W3CDTF">2023-06-22T06:55:42Z</dcterms:modified>
</cp:coreProperties>
</file>